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6"/>
  </p:notesMasterIdLst>
  <p:handoutMasterIdLst>
    <p:handoutMasterId r:id="rId97"/>
  </p:handoutMasterIdLst>
  <p:sldIdLst>
    <p:sldId id="389" r:id="rId2"/>
    <p:sldId id="471" r:id="rId3"/>
    <p:sldId id="476" r:id="rId4"/>
    <p:sldId id="390" r:id="rId5"/>
    <p:sldId id="489" r:id="rId6"/>
    <p:sldId id="395" r:id="rId7"/>
    <p:sldId id="487" r:id="rId8"/>
    <p:sldId id="475" r:id="rId9"/>
    <p:sldId id="492" r:id="rId10"/>
    <p:sldId id="494" r:id="rId11"/>
    <p:sldId id="496" r:id="rId12"/>
    <p:sldId id="396" r:id="rId13"/>
    <p:sldId id="490" r:id="rId14"/>
    <p:sldId id="616" r:id="rId15"/>
    <p:sldId id="473" r:id="rId16"/>
    <p:sldId id="397" r:id="rId17"/>
    <p:sldId id="341" r:id="rId18"/>
    <p:sldId id="497" r:id="rId19"/>
    <p:sldId id="483" r:id="rId20"/>
    <p:sldId id="482" r:id="rId21"/>
    <p:sldId id="498" r:id="rId22"/>
    <p:sldId id="422" r:id="rId23"/>
    <p:sldId id="615" r:id="rId24"/>
    <p:sldId id="344" r:id="rId25"/>
    <p:sldId id="346" r:id="rId26"/>
    <p:sldId id="347" r:id="rId27"/>
    <p:sldId id="348" r:id="rId28"/>
    <p:sldId id="485" r:id="rId29"/>
    <p:sldId id="375" r:id="rId30"/>
    <p:sldId id="382" r:id="rId31"/>
    <p:sldId id="385" r:id="rId32"/>
    <p:sldId id="386" r:id="rId33"/>
    <p:sldId id="501" r:id="rId34"/>
    <p:sldId id="387" r:id="rId35"/>
    <p:sldId id="502" r:id="rId36"/>
    <p:sldId id="594" r:id="rId37"/>
    <p:sldId id="595" r:id="rId38"/>
    <p:sldId id="596" r:id="rId39"/>
    <p:sldId id="597" r:id="rId40"/>
    <p:sldId id="600" r:id="rId41"/>
    <p:sldId id="601" r:id="rId42"/>
    <p:sldId id="602" r:id="rId43"/>
    <p:sldId id="535" r:id="rId44"/>
    <p:sldId id="536" r:id="rId45"/>
    <p:sldId id="537" r:id="rId46"/>
    <p:sldId id="538" r:id="rId47"/>
    <p:sldId id="539" r:id="rId48"/>
    <p:sldId id="577" r:id="rId49"/>
    <p:sldId id="499" r:id="rId50"/>
    <p:sldId id="578" r:id="rId51"/>
    <p:sldId id="579" r:id="rId52"/>
    <p:sldId id="580" r:id="rId53"/>
    <p:sldId id="581" r:id="rId54"/>
    <p:sldId id="532" r:id="rId55"/>
    <p:sldId id="533" r:id="rId56"/>
    <p:sldId id="566" r:id="rId57"/>
    <p:sldId id="560" r:id="rId58"/>
    <p:sldId id="561" r:id="rId59"/>
    <p:sldId id="563" r:id="rId60"/>
    <p:sldId id="564" r:id="rId61"/>
    <p:sldId id="565" r:id="rId62"/>
    <p:sldId id="567" r:id="rId63"/>
    <p:sldId id="568" r:id="rId64"/>
    <p:sldId id="569" r:id="rId65"/>
    <p:sldId id="570" r:id="rId66"/>
    <p:sldId id="571" r:id="rId67"/>
    <p:sldId id="572" r:id="rId68"/>
    <p:sldId id="573" r:id="rId69"/>
    <p:sldId id="574" r:id="rId70"/>
    <p:sldId id="575" r:id="rId71"/>
    <p:sldId id="576" r:id="rId72"/>
    <p:sldId id="603" r:id="rId73"/>
    <p:sldId id="604" r:id="rId74"/>
    <p:sldId id="605" r:id="rId75"/>
    <p:sldId id="606" r:id="rId76"/>
    <p:sldId id="607" r:id="rId77"/>
    <p:sldId id="608" r:id="rId78"/>
    <p:sldId id="609" r:id="rId79"/>
    <p:sldId id="610" r:id="rId80"/>
    <p:sldId id="611" r:id="rId81"/>
    <p:sldId id="612" r:id="rId82"/>
    <p:sldId id="613" r:id="rId83"/>
    <p:sldId id="614" r:id="rId84"/>
    <p:sldId id="582" r:id="rId85"/>
    <p:sldId id="583" r:id="rId86"/>
    <p:sldId id="584" r:id="rId87"/>
    <p:sldId id="585" r:id="rId88"/>
    <p:sldId id="586" r:id="rId89"/>
    <p:sldId id="587" r:id="rId90"/>
    <p:sldId id="588" r:id="rId91"/>
    <p:sldId id="589" r:id="rId92"/>
    <p:sldId id="590" r:id="rId93"/>
    <p:sldId id="591" r:id="rId94"/>
    <p:sldId id="592" r:id="rId95"/>
  </p:sldIdLst>
  <p:sldSz cx="9144000" cy="6858000" type="screen4x3"/>
  <p:notesSz cx="9144000" cy="6858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CC0000"/>
    <a:srgbClr val="0D5F07"/>
    <a:srgbClr val="FF0066"/>
    <a:srgbClr val="FFFF66"/>
    <a:srgbClr val="FF9966"/>
    <a:srgbClr val="51F145"/>
    <a:srgbClr val="3333FF"/>
    <a:srgbClr val="1353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6344" autoAdjust="0"/>
  </p:normalViewPr>
  <p:slideViewPr>
    <p:cSldViewPr>
      <p:cViewPr>
        <p:scale>
          <a:sx n="75" d="100"/>
          <a:sy n="75" d="100"/>
        </p:scale>
        <p:origin x="-946" y="-2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169F3-3269-454B-9D4F-72B45B3FF277}" type="datetimeFigureOut">
              <a:rPr lang="zh-TW" altLang="en-US" smtClean="0"/>
              <a:t>2017/10/1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7B097-69AD-424F-81E5-6B1FA00DBF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308AFF1A-F951-4CB2-9C68-D670EBC183A1}" type="datetimeFigureOut">
              <a:rPr lang="zh-TW" altLang="en-US"/>
              <a:pPr>
                <a:defRPr/>
              </a:pPr>
              <a:t>2017/10/1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E291054E-97CE-4721-A759-3079D7EC218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0AA65-1FB2-47E1-8C42-EAAA0AC4DF79}" type="slidenum">
              <a:rPr lang="en-US" altLang="zh-TW"/>
              <a:pPr/>
              <a:t>52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真正被剝削的是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595356-6C0B-40B7-A965-08AE6438C3B4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C4ED40-C76F-4879-8C58-05D14B81E4B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F2FF0-18DB-415B-9C2F-35A53C282BEF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54597-105D-4621-8D9F-73867B3B997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04C3-0537-4874-9E8A-44EED40895AE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0A49B-F83E-4019-B91B-0C21DAC3ADC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58358-6E33-409D-9D6C-145654CBC610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0318B-0901-468E-94B1-64F2A3595A5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020-5D7E-4674-8D61-CAF0B450A327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DE4C-4A73-4E12-BFC4-22262DF729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6AEF1-8CD4-4B04-B879-0DF1F44C2710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231D-8CAB-454C-A695-AABE8C4EA37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0F9B4-6E6E-4B48-9E48-18ED3C799B93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C73B9-D19E-4ACE-BDCC-F183D429097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3B985-6FF3-4922-BA93-6CA67D8E8574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5F71F-C1F4-42A5-BFE6-7274C4FC99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33922-24A4-4359-A3C4-9DA70C078BE8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B7CC6-2687-4F7B-9B6A-E4371F0C222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A1384-3FA1-4E1B-A353-71F1E271B077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36C2-4227-4016-B242-585B8D75809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FF831-77A6-4668-AF26-C2D4EFB410B0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443A0-0057-4780-BDC2-E7D7944120B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9D760-8829-4F64-BA3A-E7A5650B21A3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4619E-FC3F-46CF-9078-9FF1B37747B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/>
            </a:lvl1pPr>
          </a:lstStyle>
          <a:p>
            <a:pPr>
              <a:defRPr/>
            </a:pPr>
            <a:fld id="{428E6AA6-E6BF-4F1D-A33F-C35705706669}" type="datetimeFigureOut">
              <a:rPr lang="zh-TW" altLang="en-US"/>
              <a:pPr>
                <a:defRPr/>
              </a:pPr>
              <a:t>2017/10/1</a:t>
            </a:fld>
            <a:endParaRPr lang="en-US" altLang="zh-TW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 smtClean="0"/>
            </a:lvl1pPr>
          </a:lstStyle>
          <a:p>
            <a:pPr>
              <a:defRPr/>
            </a:pPr>
            <a:fld id="{E7AD1112-6D4F-4FFD-9031-B081844A1C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1844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37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6624638" cy="1835150"/>
          </a:xfrm>
        </p:spPr>
        <p:txBody>
          <a:bodyPr/>
          <a:lstStyle/>
          <a:p>
            <a:pPr algn="l" eaLnBrk="1" hangingPunct="1"/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>經濟學 第三章 </a:t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5400" dirty="0" smtClean="0">
                <a:solidFill>
                  <a:srgbClr val="660066"/>
                </a:solidFill>
                <a:latin typeface="+mn-lt"/>
              </a:rPr>
              <a:t>      生產與成本</a:t>
            </a:r>
            <a:endParaRPr lang="en-US" altLang="zh-TW" sz="54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0483" name="內容版面配置區 2"/>
          <p:cNvSpPr>
            <a:spLocks/>
          </p:cNvSpPr>
          <p:nvPr/>
        </p:nvSpPr>
        <p:spPr bwMode="auto">
          <a:xfrm>
            <a:off x="1547665" y="3573016"/>
            <a:ext cx="5042048" cy="209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latin typeface="新細明體" pitchFamily="18" charset="-120"/>
              </a:rPr>
              <a:t>黃春興  </a:t>
            </a:r>
          </a:p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TW" sz="2800" dirty="0" smtClean="0">
                <a:latin typeface="新細明體" pitchFamily="18" charset="-120"/>
              </a:rPr>
              <a:t>cshwang@mx.nthu.edu.tw</a:t>
            </a:r>
            <a:endParaRPr lang="en-US" altLang="zh-TW" sz="2800" dirty="0">
              <a:latin typeface="新細明體" pitchFamily="18" charset="-120"/>
            </a:endParaRPr>
          </a:p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560840" cy="936104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1-7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生產的</a:t>
            </a:r>
            <a:r>
              <a:rPr lang="zh-TW" altLang="en-US" sz="4000" dirty="0" smtClean="0">
                <a:solidFill>
                  <a:srgbClr val="660066"/>
                </a:solidFill>
              </a:rPr>
              <a:t>分工與專業化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576" y="1412776"/>
            <a:ext cx="727280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只要市場規模夠大，幾個生產階段也可</a:t>
            </a:r>
            <a:r>
              <a:rPr lang="zh-TW" altLang="en-US" sz="2800" dirty="0" smtClean="0">
                <a:solidFill>
                  <a:srgbClr val="FF0000"/>
                </a:solidFill>
              </a:rPr>
              <a:t>聯合</a:t>
            </a:r>
            <a:r>
              <a:rPr lang="zh-TW" altLang="en-US" sz="2800" dirty="0" smtClean="0"/>
              <a:t>形成新的次產業。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只要市場規模夠大，每一生產階段都可</a:t>
            </a:r>
            <a:r>
              <a:rPr lang="zh-TW" altLang="en-US" sz="2800" dirty="0" smtClean="0">
                <a:solidFill>
                  <a:srgbClr val="FF0000"/>
                </a:solidFill>
              </a:rPr>
              <a:t>獨立</a:t>
            </a:r>
            <a:r>
              <a:rPr lang="zh-TW" altLang="en-US" sz="2800" dirty="0" smtClean="0"/>
              <a:t>成一家廠商（製造商）。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即使每一家廠商的內部生產階段，只要市場規模夠大，也都可能</a:t>
            </a:r>
            <a:r>
              <a:rPr lang="zh-TW" altLang="en-US" sz="2800" dirty="0" smtClean="0">
                <a:solidFill>
                  <a:srgbClr val="FF0000"/>
                </a:solidFill>
              </a:rPr>
              <a:t>再獨立出來</a:t>
            </a:r>
            <a:r>
              <a:rPr lang="zh-TW" altLang="en-US" sz="2800" dirty="0" smtClean="0"/>
              <a:t>，形成新的產業。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1-8  </a:t>
            </a:r>
            <a:r>
              <a:rPr lang="zh-TW" altLang="en-US" sz="4000" dirty="0" smtClean="0">
                <a:solidFill>
                  <a:srgbClr val="660066"/>
                </a:solidFill>
              </a:rPr>
              <a:t>漁業生產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的分工與專業化</a:t>
            </a:r>
          </a:p>
        </p:txBody>
      </p:sp>
      <p:sp>
        <p:nvSpPr>
          <p:cNvPr id="5" name="圓角矩形 4"/>
          <p:cNvSpPr/>
          <p:nvPr/>
        </p:nvSpPr>
        <p:spPr bwMode="auto">
          <a:xfrm>
            <a:off x="755576" y="3356992"/>
            <a:ext cx="1512168" cy="648072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魚在海中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347864" y="3429000"/>
            <a:ext cx="2160240" cy="576064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魚在漁船上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516216" y="3429000"/>
            <a:ext cx="2232248" cy="576064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魚到菜市場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516216" y="4221088"/>
            <a:ext cx="2088232" cy="50405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魚在菜籃裡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419872" y="4509120"/>
            <a:ext cx="2232248" cy="576064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魚在廚房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827584" y="4437112"/>
            <a:ext cx="1584176" cy="576064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/>
              <a:t>魚到餐桌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向右箭號 10"/>
          <p:cNvSpPr/>
          <p:nvPr/>
        </p:nvSpPr>
        <p:spPr bwMode="auto">
          <a:xfrm>
            <a:off x="2555776" y="3501008"/>
            <a:ext cx="648072" cy="36004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向右箭號 12"/>
          <p:cNvSpPr/>
          <p:nvPr/>
        </p:nvSpPr>
        <p:spPr bwMode="auto">
          <a:xfrm rot="5400000">
            <a:off x="7200292" y="4113076"/>
            <a:ext cx="360040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向右箭號 13"/>
          <p:cNvSpPr/>
          <p:nvPr/>
        </p:nvSpPr>
        <p:spPr bwMode="auto">
          <a:xfrm rot="10800000">
            <a:off x="5796136" y="4509120"/>
            <a:ext cx="504056" cy="36004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向右箭號 14"/>
          <p:cNvSpPr/>
          <p:nvPr/>
        </p:nvSpPr>
        <p:spPr bwMode="auto">
          <a:xfrm rot="10800000">
            <a:off x="2555776" y="4581128"/>
            <a:ext cx="648072" cy="36004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向右箭號 18"/>
          <p:cNvSpPr/>
          <p:nvPr/>
        </p:nvSpPr>
        <p:spPr bwMode="auto">
          <a:xfrm>
            <a:off x="5652120" y="3429000"/>
            <a:ext cx="648072" cy="36004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圓角矩形 19"/>
          <p:cNvSpPr/>
          <p:nvPr/>
        </p:nvSpPr>
        <p:spPr bwMode="auto">
          <a:xfrm>
            <a:off x="6444208" y="1700808"/>
            <a:ext cx="1512168" cy="576064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>
                <a:solidFill>
                  <a:srgbClr val="FF3399"/>
                </a:solidFill>
              </a:rPr>
              <a:t>魚上貨車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圓角矩形 20"/>
          <p:cNvSpPr/>
          <p:nvPr/>
        </p:nvSpPr>
        <p:spPr bwMode="auto">
          <a:xfrm>
            <a:off x="3419872" y="1700808"/>
            <a:ext cx="2016224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>
                <a:solidFill>
                  <a:srgbClr val="800000"/>
                </a:solidFill>
              </a:rPr>
              <a:t>魚在魚塭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251520" y="1700808"/>
            <a:ext cx="2232248" cy="648072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>
                <a:solidFill>
                  <a:srgbClr val="800000"/>
                </a:solidFill>
              </a:rPr>
              <a:t>魚卵在栽培室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向右箭號 22"/>
          <p:cNvSpPr/>
          <p:nvPr/>
        </p:nvSpPr>
        <p:spPr bwMode="auto">
          <a:xfrm>
            <a:off x="2699792" y="1772816"/>
            <a:ext cx="576064" cy="360040"/>
          </a:xfrm>
          <a:prstGeom prst="rightArrow">
            <a:avLst/>
          </a:prstGeom>
          <a:solidFill>
            <a:srgbClr val="FF00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上彎箭號 23"/>
          <p:cNvSpPr/>
          <p:nvPr/>
        </p:nvSpPr>
        <p:spPr bwMode="auto">
          <a:xfrm rot="10800000" flipH="1">
            <a:off x="6228184" y="2564904"/>
            <a:ext cx="792088" cy="648072"/>
          </a:xfrm>
          <a:prstGeom prst="bentUpArrow">
            <a:avLst>
              <a:gd name="adj1" fmla="val 32297"/>
              <a:gd name="adj2" fmla="val 32719"/>
              <a:gd name="adj3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向右箭號 24"/>
          <p:cNvSpPr/>
          <p:nvPr/>
        </p:nvSpPr>
        <p:spPr bwMode="auto">
          <a:xfrm rot="16200000">
            <a:off x="4146600" y="3007130"/>
            <a:ext cx="288032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347864" y="2420888"/>
            <a:ext cx="2736304" cy="576064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>
                <a:solidFill>
                  <a:srgbClr val="FF3399"/>
                </a:solidFill>
              </a:rPr>
              <a:t>魚到港邊批發市場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向右箭號 27"/>
          <p:cNvSpPr/>
          <p:nvPr/>
        </p:nvSpPr>
        <p:spPr bwMode="auto">
          <a:xfrm>
            <a:off x="5652120" y="1772816"/>
            <a:ext cx="576064" cy="360040"/>
          </a:xfrm>
          <a:prstGeom prst="rightArrow">
            <a:avLst/>
          </a:prstGeom>
          <a:solidFill>
            <a:srgbClr val="FF00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向右箭號 29"/>
          <p:cNvSpPr/>
          <p:nvPr/>
        </p:nvSpPr>
        <p:spPr bwMode="auto">
          <a:xfrm rot="5400000">
            <a:off x="6912260" y="2600908"/>
            <a:ext cx="792088" cy="432048"/>
          </a:xfrm>
          <a:prstGeom prst="rightArrow">
            <a:avLst>
              <a:gd name="adj1" fmla="val 50000"/>
              <a:gd name="adj2" fmla="val 47891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圓角矩形 30"/>
          <p:cNvSpPr/>
          <p:nvPr/>
        </p:nvSpPr>
        <p:spPr bwMode="auto">
          <a:xfrm>
            <a:off x="3491880" y="5373216"/>
            <a:ext cx="2376264" cy="576064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400" dirty="0" smtClean="0">
                <a:solidFill>
                  <a:srgbClr val="FF3399"/>
                </a:solidFill>
              </a:rPr>
              <a:t>魚</a:t>
            </a:r>
            <a:r>
              <a:rPr lang="zh-TW" altLang="en-US" sz="2400" dirty="0" smtClean="0">
                <a:solidFill>
                  <a:srgbClr val="800000"/>
                </a:solidFill>
              </a:rPr>
              <a:t>在餐館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上彎箭號 31"/>
          <p:cNvSpPr/>
          <p:nvPr/>
        </p:nvSpPr>
        <p:spPr bwMode="auto">
          <a:xfrm rot="16200000" flipH="1">
            <a:off x="6480212" y="4833156"/>
            <a:ext cx="576064" cy="1368152"/>
          </a:xfrm>
          <a:prstGeom prst="bentUpArrow">
            <a:avLst>
              <a:gd name="adj1" fmla="val 27375"/>
              <a:gd name="adj2" fmla="val 32719"/>
              <a:gd name="adj3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上彎箭號 32"/>
          <p:cNvSpPr/>
          <p:nvPr/>
        </p:nvSpPr>
        <p:spPr bwMode="auto">
          <a:xfrm flipH="1">
            <a:off x="1691680" y="5085184"/>
            <a:ext cx="1368152" cy="576064"/>
          </a:xfrm>
          <a:prstGeom prst="bentUpArrow">
            <a:avLst>
              <a:gd name="adj1" fmla="val 23068"/>
              <a:gd name="adj2" fmla="val 32719"/>
              <a:gd name="adj3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1-9 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生產投入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3645024"/>
            <a:ext cx="8136904" cy="2880320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2800" b="1" dirty="0" smtClean="0">
                <a:latin typeface="新細明體" pitchFamily="18" charset="-120"/>
              </a:rPr>
              <a:t>原物料</a:t>
            </a:r>
            <a:r>
              <a:rPr lang="zh-TW" altLang="en-US" sz="2800" dirty="0" smtClean="0">
                <a:latin typeface="新細明體" pitchFamily="18" charset="-120"/>
              </a:rPr>
              <a:t>：指被轉換的</a:t>
            </a:r>
            <a:r>
              <a:rPr lang="zh-TW" altLang="en-US" sz="2800" dirty="0" smtClean="0">
                <a:latin typeface="Arial" charset="0"/>
                <a:ea typeface="新細明體" pitchFamily="18" charset="-120"/>
              </a:rPr>
              <a:t>自然資源或中間財</a:t>
            </a:r>
            <a:r>
              <a:rPr lang="zh-TW" altLang="en-US" sz="2800" dirty="0" smtClean="0">
                <a:latin typeface="新細明體" pitchFamily="18" charset="-120"/>
              </a:rPr>
              <a:t>。例：鐵礦、鋼板、原木、三合板、能源、水。</a:t>
            </a:r>
          </a:p>
          <a:p>
            <a:pPr marL="571500" indent="-571500" eaLnBrk="1" hangingPunct="1">
              <a:buSzTx/>
            </a:pPr>
            <a:r>
              <a:rPr lang="zh-TW" altLang="en-US" sz="2800" dirty="0" smtClean="0">
                <a:latin typeface="新細明體" pitchFamily="18" charset="-120"/>
              </a:rPr>
              <a:t>原物料經由轉換後，通常被區分為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主要產出</a:t>
            </a:r>
            <a:r>
              <a:rPr lang="zh-TW" altLang="en-US" sz="2800" dirty="0" smtClean="0">
                <a:latin typeface="新細明體" pitchFamily="18" charset="-120"/>
              </a:rPr>
              <a:t>和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附屬產出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71500" indent="-571500" eaLnBrk="1" hangingPunct="1">
              <a:buSzTx/>
            </a:pPr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</a:rPr>
              <a:t>生產投入</a:t>
            </a:r>
            <a:r>
              <a:rPr lang="zh-TW" altLang="en-US" sz="2800" dirty="0" smtClean="0">
                <a:latin typeface="新細明體" pitchFamily="18" charset="-120"/>
              </a:rPr>
              <a:t>（生產因素）：為轉換而投入的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服務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27584" y="1412777"/>
            <a:ext cx="1512168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000" b="1" dirty="0" smtClean="0">
                <a:latin typeface="新細明體" pitchFamily="18" charset="-120"/>
              </a:rPr>
              <a:t>原物料</a:t>
            </a:r>
            <a:endParaRPr lang="zh-TW" altLang="en-US" sz="2000" b="1" dirty="0">
              <a:latin typeface="新細明體" pitchFamily="18" charset="-120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3275856" y="1340768"/>
            <a:ext cx="2160240" cy="72008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b="1" dirty="0" smtClean="0">
                <a:latin typeface="新細明體" pitchFamily="18" charset="-120"/>
              </a:rPr>
              <a:t>生產</a:t>
            </a:r>
            <a:endParaRPr lang="zh-TW" altLang="en-US" sz="2400" b="1" dirty="0">
              <a:latin typeface="新細明體" pitchFamily="18" charset="-120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6660232" y="1124744"/>
            <a:ext cx="1079500" cy="1008186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dirty="0" smtClean="0">
                <a:latin typeface="新細明體" pitchFamily="18" charset="-120"/>
              </a:rPr>
              <a:t>主要</a:t>
            </a:r>
            <a:endParaRPr lang="en-US" altLang="zh-TW" sz="2400" dirty="0" smtClean="0">
              <a:latin typeface="新細明體" pitchFamily="18" charset="-120"/>
            </a:endParaRPr>
          </a:p>
          <a:p>
            <a:pPr algn="ctr"/>
            <a:r>
              <a:rPr lang="zh-TW" altLang="en-US" sz="2400" dirty="0" smtClean="0">
                <a:latin typeface="新細明體" pitchFamily="18" charset="-120"/>
              </a:rPr>
              <a:t>產出</a:t>
            </a:r>
            <a:endParaRPr lang="zh-TW" altLang="en-US" sz="2400" dirty="0">
              <a:latin typeface="新細明體" pitchFamily="18" charset="-120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6732240" y="2276872"/>
            <a:ext cx="1008063" cy="1079500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2400" dirty="0">
                <a:latin typeface="新細明體" pitchFamily="18" charset="-120"/>
              </a:rPr>
              <a:t>附屬</a:t>
            </a:r>
          </a:p>
          <a:p>
            <a:pPr algn="ctr"/>
            <a:r>
              <a:rPr lang="zh-TW" altLang="en-US" sz="2400" dirty="0">
                <a:latin typeface="新細明體" pitchFamily="18" charset="-120"/>
              </a:rPr>
              <a:t>產出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827584" y="2204864"/>
            <a:ext cx="2160240" cy="100811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 dirty="0" smtClean="0">
                <a:latin typeface="新細明體" pitchFamily="18" charset="-120"/>
              </a:rPr>
              <a:t>生產投入</a:t>
            </a:r>
            <a:endParaRPr lang="zh-TW" altLang="en-US" sz="3200" b="1" dirty="0">
              <a:latin typeface="新細明體" pitchFamily="18" charset="-120"/>
            </a:endParaRPr>
          </a:p>
        </p:txBody>
      </p:sp>
      <p:sp>
        <p:nvSpPr>
          <p:cNvPr id="30729" name="AutoShape 11"/>
          <p:cNvSpPr>
            <a:spLocks noChangeArrowheads="1"/>
          </p:cNvSpPr>
          <p:nvPr/>
        </p:nvSpPr>
        <p:spPr bwMode="auto">
          <a:xfrm rot="16200000">
            <a:off x="2519774" y="1376770"/>
            <a:ext cx="504055" cy="720081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0" name="AutoShape 12"/>
          <p:cNvSpPr>
            <a:spLocks noChangeArrowheads="1"/>
          </p:cNvSpPr>
          <p:nvPr/>
        </p:nvSpPr>
        <p:spPr bwMode="auto">
          <a:xfrm rot="16200000">
            <a:off x="5796136" y="1268760"/>
            <a:ext cx="504055" cy="79208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1" name="AutoShape 14"/>
          <p:cNvSpPr>
            <a:spLocks noChangeArrowheads="1"/>
          </p:cNvSpPr>
          <p:nvPr/>
        </p:nvSpPr>
        <p:spPr bwMode="auto">
          <a:xfrm flipV="1">
            <a:off x="5004048" y="2204864"/>
            <a:ext cx="1566731" cy="725488"/>
          </a:xfrm>
          <a:custGeom>
            <a:avLst/>
            <a:gdLst>
              <a:gd name="T0" fmla="*/ 754838 w 21600"/>
              <a:gd name="T1" fmla="*/ 0 h 21600"/>
              <a:gd name="T2" fmla="*/ 754838 w 21600"/>
              <a:gd name="T3" fmla="*/ 408356 h 21600"/>
              <a:gd name="T4" fmla="*/ 161537 w 21600"/>
              <a:gd name="T5" fmla="*/ 725488 h 21600"/>
              <a:gd name="T6" fmla="*/ 1077912 w 21600"/>
              <a:gd name="T7" fmla="*/ 20417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zh-TW" alt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 rot="16200000" flipV="1">
            <a:off x="3627530" y="1709174"/>
            <a:ext cx="648072" cy="1639452"/>
          </a:xfrm>
          <a:custGeom>
            <a:avLst/>
            <a:gdLst>
              <a:gd name="T0" fmla="*/ 754838 w 21600"/>
              <a:gd name="T1" fmla="*/ 0 h 21600"/>
              <a:gd name="T2" fmla="*/ 754838 w 21600"/>
              <a:gd name="T3" fmla="*/ 408356 h 21600"/>
              <a:gd name="T4" fmla="*/ 161537 w 21600"/>
              <a:gd name="T5" fmla="*/ 725488 h 21600"/>
              <a:gd name="T6" fmla="*/ 1077912 w 21600"/>
              <a:gd name="T7" fmla="*/ 20417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135322"/>
          </a:solidFill>
          <a:ln w="9525">
            <a:solidFill>
              <a:srgbClr val="13532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1-10 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生產投入的類別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556792"/>
            <a:ext cx="8209037" cy="4896396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2800" b="1" dirty="0" smtClean="0">
                <a:latin typeface="新細明體" pitchFamily="18" charset="-120"/>
              </a:rPr>
              <a:t>生產投入</a:t>
            </a:r>
            <a:r>
              <a:rPr lang="zh-TW" altLang="en-US" sz="2800" dirty="0" smtClean="0">
                <a:latin typeface="新細明體" pitchFamily="18" charset="-120"/>
              </a:rPr>
              <a:t>：為轉換而投入的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服務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50000"/>
              </a:lnSpc>
              <a:buSzTx/>
              <a:buFont typeface="+mj-lt"/>
              <a:buAutoNum type="arabic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地力</a:t>
            </a:r>
            <a:r>
              <a:rPr lang="zh-TW" altLang="en-US" sz="2400" dirty="0" smtClean="0"/>
              <a:t>：由</a:t>
            </a:r>
            <a:r>
              <a:rPr lang="zh-TW" altLang="en-US" sz="2400" dirty="0" smtClean="0">
                <a:solidFill>
                  <a:srgbClr val="FF0000"/>
                </a:solidFill>
              </a:rPr>
              <a:t>土地</a:t>
            </a:r>
            <a:r>
              <a:rPr lang="zh-TW" altLang="en-US" sz="2400" dirty="0" smtClean="0"/>
              <a:t>提供之服務，其報酬為地租。</a:t>
            </a:r>
            <a:endParaRPr lang="en-US" altLang="zh-TW" sz="2400" dirty="0" smtClean="0"/>
          </a:p>
          <a:p>
            <a:pPr marL="920750" lvl="1" indent="-571500" eaLnBrk="1" hangingPunct="1">
              <a:lnSpc>
                <a:spcPct val="150000"/>
              </a:lnSpc>
              <a:buSzTx/>
              <a:buFont typeface="+mj-lt"/>
              <a:buAutoNum type="arabic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勞力</a:t>
            </a:r>
            <a:r>
              <a:rPr lang="zh-TW" altLang="en-US" sz="2400" dirty="0" smtClean="0"/>
              <a:t>：由</a:t>
            </a:r>
            <a:r>
              <a:rPr lang="zh-TW" altLang="en-US" sz="2400" dirty="0" smtClean="0">
                <a:solidFill>
                  <a:srgbClr val="FF0000"/>
                </a:solidFill>
              </a:rPr>
              <a:t>勞動者</a:t>
            </a:r>
            <a:r>
              <a:rPr lang="zh-TW" altLang="en-US" sz="2400" dirty="0" smtClean="0"/>
              <a:t>提供之服務，其報酬為薪資。</a:t>
            </a:r>
            <a:endParaRPr lang="en-US" altLang="zh-TW" sz="2400" dirty="0" smtClean="0"/>
          </a:p>
          <a:p>
            <a:pPr marL="920750" lvl="1" indent="-571500" eaLnBrk="1" hangingPunct="1">
              <a:lnSpc>
                <a:spcPct val="150000"/>
              </a:lnSpc>
              <a:buSzTx/>
              <a:buFont typeface="+mj-lt"/>
              <a:buAutoNum type="arabic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資本力</a:t>
            </a:r>
            <a:r>
              <a:rPr lang="zh-TW" altLang="en-US" sz="2400" dirty="0" smtClean="0"/>
              <a:t>：由</a:t>
            </a:r>
            <a:r>
              <a:rPr lang="zh-TW" altLang="en-US" sz="2400" dirty="0" smtClean="0">
                <a:solidFill>
                  <a:srgbClr val="FF0000"/>
                </a:solidFill>
              </a:rPr>
              <a:t>資本財</a:t>
            </a:r>
            <a:r>
              <a:rPr lang="zh-TW" altLang="en-US" sz="2400" dirty="0" smtClean="0"/>
              <a:t>提供之服務，其報酬為利息。</a:t>
            </a:r>
            <a:endParaRPr lang="en-US" altLang="zh-TW" sz="2400" dirty="0" smtClean="0"/>
          </a:p>
          <a:p>
            <a:pPr marL="920750" lvl="1" indent="-571500" eaLnBrk="1" hangingPunct="1">
              <a:lnSpc>
                <a:spcPct val="150000"/>
              </a:lnSpc>
              <a:buSzTx/>
              <a:buFont typeface="+mj-lt"/>
              <a:buAutoNum type="arabic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企業家精神</a:t>
            </a:r>
            <a:r>
              <a:rPr lang="zh-TW" altLang="en-US" sz="2400" dirty="0" smtClean="0"/>
              <a:t>：由</a:t>
            </a:r>
            <a:r>
              <a:rPr lang="zh-TW" altLang="en-US" sz="2400" dirty="0" smtClean="0">
                <a:solidFill>
                  <a:srgbClr val="FF0000"/>
                </a:solidFill>
              </a:rPr>
              <a:t>企業家</a:t>
            </a:r>
            <a:r>
              <a:rPr lang="zh-TW" altLang="en-US" sz="2400" dirty="0" smtClean="0"/>
              <a:t>提供之服務，其報酬為利潤或紅利。</a:t>
            </a:r>
            <a:endParaRPr lang="en-US" altLang="zh-TW" sz="2400" dirty="0" smtClean="0"/>
          </a:p>
          <a:p>
            <a:pPr marL="920750" lvl="1" indent="-571500" eaLnBrk="1" hangingPunct="1">
              <a:lnSpc>
                <a:spcPct val="150000"/>
              </a:lnSpc>
              <a:buSzTx/>
              <a:buFont typeface="+mj-lt"/>
              <a:buAutoNum type="arabic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知識力</a:t>
            </a:r>
            <a:r>
              <a:rPr lang="zh-TW" altLang="en-US" sz="2400" dirty="0" smtClean="0"/>
              <a:t>：由</a:t>
            </a:r>
            <a:r>
              <a:rPr lang="zh-TW" altLang="en-US" sz="2400" dirty="0" smtClean="0">
                <a:solidFill>
                  <a:srgbClr val="FF0000"/>
                </a:solidFill>
              </a:rPr>
              <a:t>知識</a:t>
            </a:r>
            <a:r>
              <a:rPr lang="zh-TW" altLang="en-US" sz="2400" dirty="0" smtClean="0"/>
              <a:t>提供之服務，其報酬為權利金或顧問費。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1-11  </a:t>
            </a:r>
            <a:r>
              <a:rPr lang="zh-TW" altLang="en-US" sz="4000" dirty="0" smtClean="0">
                <a:solidFill>
                  <a:srgbClr val="660066"/>
                </a:solidFill>
              </a:rPr>
              <a:t>衍生</a:t>
            </a:r>
            <a:r>
              <a:rPr lang="zh-TW" altLang="en-US" sz="4000" dirty="0">
                <a:solidFill>
                  <a:srgbClr val="660066"/>
                </a:solidFill>
              </a:rPr>
              <a:t>性需要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556792"/>
            <a:ext cx="7797552" cy="4483670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3200" dirty="0"/>
              <a:t>生產投入要素的需要為衍生性需要</a:t>
            </a:r>
            <a:r>
              <a:rPr lang="en-US" altLang="zh-TW" sz="3200" dirty="0"/>
              <a:t>Derived Demand</a:t>
            </a:r>
            <a:r>
              <a:rPr lang="zh-TW" altLang="en-US" sz="3200" dirty="0"/>
              <a:t>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/>
              <a:t>消費者</a:t>
            </a:r>
            <a:r>
              <a:rPr lang="zh-TW" altLang="en-US" sz="2400" dirty="0" smtClean="0"/>
              <a:t>對生產</a:t>
            </a:r>
            <a:r>
              <a:rPr lang="zh-TW" altLang="en-US" sz="2400" dirty="0"/>
              <a:t>投入</a:t>
            </a:r>
            <a:r>
              <a:rPr lang="zh-TW" altLang="en-US" sz="2400" dirty="0" smtClean="0"/>
              <a:t>要素沒有直接的需要</a:t>
            </a:r>
            <a:r>
              <a:rPr lang="zh-TW" altLang="en-US" sz="2400" dirty="0"/>
              <a:t>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 smtClean="0"/>
              <a:t>消費者對商品的需要決定了生產者對生產投入要素的需要。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 smtClean="0"/>
              <a:t>人們</a:t>
            </a:r>
            <a:r>
              <a:rPr lang="zh-TW" altLang="en-US" sz="2400" dirty="0"/>
              <a:t>對商品的需要影響生產投入與生產因素的市場價格。</a:t>
            </a:r>
          </a:p>
          <a:p>
            <a:pPr marL="609600" indent="-609600">
              <a:lnSpc>
                <a:spcPct val="150000"/>
              </a:lnSpc>
              <a:buFontTx/>
              <a:buNone/>
            </a:pPr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196752"/>
            <a:ext cx="6911975" cy="2881536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二、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產出與生產成本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71184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2-1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挑水的內省實驗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484313"/>
            <a:ext cx="7848600" cy="15843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TW" altLang="en-US" sz="2800" dirty="0" smtClean="0">
                <a:solidFill>
                  <a:srgbClr val="336600"/>
                </a:solidFill>
              </a:rPr>
              <a:t>    情境：</a:t>
            </a:r>
            <a:r>
              <a:rPr lang="zh-TW" altLang="en-US" sz="2800" dirty="0" smtClean="0">
                <a:solidFill>
                  <a:srgbClr val="990066"/>
                </a:solidFill>
              </a:rPr>
              <a:t> 假設你隱居山林，時常需要自瀑布下潭挑水存放，但山路並不好走</a:t>
            </a:r>
            <a:r>
              <a:rPr lang="en-US" altLang="zh-TW" sz="2800" dirty="0" smtClean="0">
                <a:solidFill>
                  <a:srgbClr val="990066"/>
                </a:solidFill>
              </a:rPr>
              <a:t>…</a:t>
            </a:r>
            <a:r>
              <a:rPr lang="zh-TW" altLang="en-US" sz="2800" dirty="0" smtClean="0"/>
              <a:t>假設你挑第一桶水來回便得花費一小時。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187624" y="3212976"/>
            <a:ext cx="7561263" cy="275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>
              <a:lnSpc>
                <a:spcPct val="120000"/>
              </a:lnSpc>
            </a:pPr>
            <a:r>
              <a:rPr lang="en-US" altLang="zh-TW" sz="2400" dirty="0">
                <a:latin typeface="新細明體" pitchFamily="18" charset="-120"/>
              </a:rPr>
              <a:t>(1)	</a:t>
            </a:r>
            <a:r>
              <a:rPr lang="zh-TW" altLang="en-US" sz="2400" dirty="0">
                <a:latin typeface="新細明體" pitchFamily="18" charset="-120"/>
              </a:rPr>
              <a:t>你挑第 </a:t>
            </a:r>
            <a:r>
              <a:rPr lang="en-US" altLang="zh-TW" sz="2400" dirty="0">
                <a:latin typeface="新細明體" pitchFamily="18" charset="-120"/>
              </a:rPr>
              <a:t>2 </a:t>
            </a:r>
            <a:r>
              <a:rPr lang="zh-TW" altLang="en-US" sz="2400" dirty="0">
                <a:latin typeface="新細明體" pitchFamily="18" charset="-120"/>
              </a:rPr>
              <a:t>桶水來回，要花費多少小時？</a:t>
            </a:r>
          </a:p>
          <a:p>
            <a:pPr defTabSz="762000">
              <a:lnSpc>
                <a:spcPct val="120000"/>
              </a:lnSpc>
            </a:pPr>
            <a:r>
              <a:rPr lang="zh-TW" altLang="en-US" sz="2400" dirty="0">
                <a:latin typeface="新細明體" pitchFamily="18" charset="-120"/>
              </a:rPr>
              <a:t>答： </a:t>
            </a:r>
            <a:r>
              <a:rPr lang="en-US" altLang="zh-TW" sz="2400" dirty="0">
                <a:latin typeface="新細明體" pitchFamily="18" charset="-120"/>
              </a:rPr>
              <a:t>_____</a:t>
            </a:r>
            <a:r>
              <a:rPr lang="zh-TW" altLang="en-US" sz="2400" dirty="0">
                <a:latin typeface="新細明體" pitchFamily="18" charset="-120"/>
              </a:rPr>
              <a:t>小時</a:t>
            </a:r>
          </a:p>
          <a:p>
            <a:pPr defTabSz="762000">
              <a:lnSpc>
                <a:spcPct val="120000"/>
              </a:lnSpc>
            </a:pPr>
            <a:r>
              <a:rPr lang="en-US" altLang="zh-TW" sz="2400" dirty="0">
                <a:latin typeface="新細明體" pitchFamily="18" charset="-120"/>
              </a:rPr>
              <a:t>(2)	</a:t>
            </a:r>
            <a:r>
              <a:rPr lang="zh-TW" altLang="en-US" sz="2400" dirty="0">
                <a:latin typeface="新細明體" pitchFamily="18" charset="-120"/>
              </a:rPr>
              <a:t>你挑第 </a:t>
            </a:r>
            <a:r>
              <a:rPr lang="en-US" altLang="zh-TW" sz="2400" dirty="0">
                <a:latin typeface="新細明體" pitchFamily="18" charset="-120"/>
              </a:rPr>
              <a:t>3 </a:t>
            </a:r>
            <a:r>
              <a:rPr lang="zh-TW" altLang="en-US" sz="2400" dirty="0">
                <a:latin typeface="新細明體" pitchFamily="18" charset="-120"/>
              </a:rPr>
              <a:t>桶水來回，要花費多少小時？</a:t>
            </a:r>
          </a:p>
          <a:p>
            <a:pPr defTabSz="762000">
              <a:lnSpc>
                <a:spcPct val="120000"/>
              </a:lnSpc>
            </a:pPr>
            <a:r>
              <a:rPr lang="zh-TW" altLang="en-US" sz="2400" dirty="0">
                <a:latin typeface="新細明體" pitchFamily="18" charset="-120"/>
              </a:rPr>
              <a:t>答： </a:t>
            </a:r>
            <a:r>
              <a:rPr lang="en-US" altLang="zh-TW" sz="2400" dirty="0">
                <a:latin typeface="新細明體" pitchFamily="18" charset="-120"/>
              </a:rPr>
              <a:t>_____</a:t>
            </a:r>
            <a:r>
              <a:rPr lang="zh-TW" altLang="en-US" sz="2400" dirty="0">
                <a:latin typeface="新細明體" pitchFamily="18" charset="-120"/>
              </a:rPr>
              <a:t>小時</a:t>
            </a:r>
          </a:p>
          <a:p>
            <a:pPr defTabSz="762000">
              <a:lnSpc>
                <a:spcPct val="120000"/>
              </a:lnSpc>
            </a:pPr>
            <a:r>
              <a:rPr lang="en-US" altLang="zh-TW" sz="2400" dirty="0">
                <a:latin typeface="新細明體" pitchFamily="18" charset="-120"/>
              </a:rPr>
              <a:t>(3)	</a:t>
            </a:r>
            <a:r>
              <a:rPr lang="zh-TW" altLang="en-US" sz="2400" dirty="0">
                <a:latin typeface="新細明體" pitchFamily="18" charset="-120"/>
              </a:rPr>
              <a:t>你挑第 </a:t>
            </a:r>
            <a:r>
              <a:rPr lang="en-US" altLang="zh-TW" sz="2400" dirty="0">
                <a:latin typeface="新細明體" pitchFamily="18" charset="-120"/>
              </a:rPr>
              <a:t>4 </a:t>
            </a:r>
            <a:r>
              <a:rPr lang="zh-TW" altLang="en-US" sz="2400" dirty="0">
                <a:latin typeface="新細明體" pitchFamily="18" charset="-120"/>
              </a:rPr>
              <a:t>桶水來回，要花費多少小時？</a:t>
            </a:r>
          </a:p>
          <a:p>
            <a:pPr defTabSz="762000">
              <a:lnSpc>
                <a:spcPct val="120000"/>
              </a:lnSpc>
            </a:pPr>
            <a:r>
              <a:rPr lang="zh-TW" altLang="en-US" sz="2400" dirty="0">
                <a:latin typeface="新細明體" pitchFamily="18" charset="-120"/>
              </a:rPr>
              <a:t>答： </a:t>
            </a:r>
            <a:r>
              <a:rPr lang="en-US" altLang="zh-TW" sz="2400" dirty="0">
                <a:latin typeface="新細明體" pitchFamily="18" charset="-120"/>
              </a:rPr>
              <a:t>_____</a:t>
            </a:r>
            <a:r>
              <a:rPr lang="zh-TW" altLang="en-US" sz="2400" dirty="0">
                <a:latin typeface="新細明體" pitchFamily="18" charset="-120"/>
              </a:rPr>
              <a:t>小時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468313" y="2349500"/>
          <a:ext cx="6624637" cy="3890963"/>
        </p:xfrm>
        <a:graphic>
          <a:graphicData uri="http://schemas.openxmlformats.org/presentationml/2006/ole">
            <p:oleObj spid="_x0000_s1026" name="圖片" r:id="rId3" imgW="3813120" imgH="2831760" progId="Word.Document.8">
              <p:embed/>
            </p:oleObj>
          </a:graphicData>
        </a:graphic>
      </p:graphicFrame>
      <p:sp>
        <p:nvSpPr>
          <p:cNvPr id="1027" name="Rectangle 6"/>
          <p:cNvSpPr>
            <a:spLocks noChangeArrowheads="1"/>
          </p:cNvSpPr>
          <p:nvPr/>
        </p:nvSpPr>
        <p:spPr bwMode="auto">
          <a:xfrm>
            <a:off x="457200" y="122238"/>
            <a:ext cx="749935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2-2  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挑最後一桶水所需時數</a:t>
            </a:r>
          </a:p>
        </p:txBody>
      </p:sp>
      <p:sp>
        <p:nvSpPr>
          <p:cNvPr id="1028" name="Rectangle 8"/>
          <p:cNvSpPr>
            <a:spLocks noChangeArrowheads="1"/>
          </p:cNvSpPr>
          <p:nvPr/>
        </p:nvSpPr>
        <p:spPr bwMode="auto">
          <a:xfrm>
            <a:off x="3275856" y="1340768"/>
            <a:ext cx="5329238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800" dirty="0">
                <a:latin typeface="新細明體" pitchFamily="18" charset="-120"/>
              </a:rPr>
              <a:t>產出 </a:t>
            </a:r>
            <a:r>
              <a:rPr lang="en-US" altLang="zh-TW" sz="2800" dirty="0">
                <a:latin typeface="新細明體" pitchFamily="18" charset="-120"/>
              </a:rPr>
              <a:t>(Y) </a:t>
            </a:r>
            <a:r>
              <a:rPr lang="zh-TW" altLang="en-US" sz="2800" dirty="0">
                <a:latin typeface="新細明體" pitchFamily="18" charset="-120"/>
              </a:rPr>
              <a:t>：水</a:t>
            </a:r>
          </a:p>
          <a:p>
            <a:pPr>
              <a:lnSpc>
                <a:spcPct val="12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投入因素 </a:t>
            </a:r>
            <a:r>
              <a:rPr lang="en-US" altLang="zh-TW" sz="2800" dirty="0">
                <a:latin typeface="新細明體" pitchFamily="18" charset="-120"/>
              </a:rPr>
              <a:t>(X) </a:t>
            </a:r>
            <a:r>
              <a:rPr lang="zh-TW" altLang="en-US" sz="2800" dirty="0">
                <a:latin typeface="新細明體" pitchFamily="18" charset="-120"/>
              </a:rPr>
              <a:t>：勞動時間</a:t>
            </a:r>
          </a:p>
          <a:p>
            <a:pPr>
              <a:lnSpc>
                <a:spcPct val="120000"/>
              </a:lnSpc>
            </a:pPr>
            <a:r>
              <a:rPr lang="zh-TW" altLang="en-US" sz="2800" dirty="0">
                <a:latin typeface="新細明體" pitchFamily="18" charset="-120"/>
              </a:rPr>
              <a:t>                       （</a:t>
            </a:r>
            <a:r>
              <a:rPr lang="en-US" altLang="zh-TW" sz="2800" dirty="0">
                <a:latin typeface="新細明體" pitchFamily="18" charset="-120"/>
              </a:rPr>
              <a:t>+</a:t>
            </a:r>
            <a:r>
              <a:rPr lang="zh-TW" altLang="en-US" sz="2800" dirty="0">
                <a:latin typeface="新細明體" pitchFamily="18" charset="-120"/>
              </a:rPr>
              <a:t>木桶等資本）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57200" y="122238"/>
            <a:ext cx="7571184" cy="100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2-3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 邊際成本</a:t>
            </a:r>
            <a:endParaRPr lang="zh-TW" altLang="en-US" sz="4000" b="1" dirty="0">
              <a:solidFill>
                <a:srgbClr val="660066"/>
              </a:solidFill>
              <a:latin typeface="+mn-lt"/>
            </a:endParaRPr>
          </a:p>
        </p:txBody>
      </p:sp>
      <p:graphicFrame>
        <p:nvGraphicFramePr>
          <p:cNvPr id="2050" name="Object 6"/>
          <p:cNvGraphicFramePr>
            <a:graphicFrameLocks/>
          </p:cNvGraphicFramePr>
          <p:nvPr/>
        </p:nvGraphicFramePr>
        <p:xfrm>
          <a:off x="539552" y="2132856"/>
          <a:ext cx="4680520" cy="3672408"/>
        </p:xfrm>
        <a:graphic>
          <a:graphicData uri="http://schemas.openxmlformats.org/presentationml/2006/ole">
            <p:oleObj spid="_x0000_s58370" name="圖片" r:id="rId3" imgW="3813120" imgH="2831760" progId="Word.Document.8">
              <p:embed/>
            </p:oleObj>
          </a:graphicData>
        </a:graphic>
      </p:graphicFrame>
      <p:sp>
        <p:nvSpPr>
          <p:cNvPr id="2053" name="Freeform 7"/>
          <p:cNvSpPr>
            <a:spLocks/>
          </p:cNvSpPr>
          <p:nvPr/>
        </p:nvSpPr>
        <p:spPr bwMode="auto">
          <a:xfrm>
            <a:off x="1403648" y="2996952"/>
            <a:ext cx="2664296" cy="1728192"/>
          </a:xfrm>
          <a:custGeom>
            <a:avLst/>
            <a:gdLst>
              <a:gd name="T0" fmla="*/ 0 w 2767"/>
              <a:gd name="T1" fmla="*/ 1361 h 1361"/>
              <a:gd name="T2" fmla="*/ 1270 w 2767"/>
              <a:gd name="T3" fmla="*/ 1134 h 1361"/>
              <a:gd name="T4" fmla="*/ 2767 w 2767"/>
              <a:gd name="T5" fmla="*/ 0 h 1361"/>
              <a:gd name="T6" fmla="*/ 0 60000 65536"/>
              <a:gd name="T7" fmla="*/ 0 60000 65536"/>
              <a:gd name="T8" fmla="*/ 0 60000 65536"/>
              <a:gd name="T9" fmla="*/ 0 w 2767"/>
              <a:gd name="T10" fmla="*/ 0 h 1361"/>
              <a:gd name="T11" fmla="*/ 2767 w 2767"/>
              <a:gd name="T12" fmla="*/ 1361 h 13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67" h="1361">
                <a:moveTo>
                  <a:pt x="0" y="1361"/>
                </a:moveTo>
                <a:cubicBezTo>
                  <a:pt x="404" y="1361"/>
                  <a:pt x="809" y="1361"/>
                  <a:pt x="1270" y="1134"/>
                </a:cubicBezTo>
                <a:cubicBezTo>
                  <a:pt x="1731" y="907"/>
                  <a:pt x="2249" y="453"/>
                  <a:pt x="2767" y="0"/>
                </a:cubicBezTo>
              </a:path>
            </a:pathLst>
          </a:custGeom>
          <a:noFill/>
          <a:ln w="76200" cap="flat" cmpd="sng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2123728" y="2924944"/>
            <a:ext cx="15616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>
                <a:solidFill>
                  <a:srgbClr val="FF0000"/>
                </a:solidFill>
              </a:rPr>
              <a:t>MC </a:t>
            </a:r>
            <a:r>
              <a:rPr lang="zh-TW" altLang="en-US" sz="2800" b="1" dirty="0">
                <a:solidFill>
                  <a:srgbClr val="FF0000"/>
                </a:solidFill>
              </a:rPr>
              <a:t>曲線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678809" y="1484784"/>
            <a:ext cx="4285679" cy="345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zh-TW" altLang="en-US" sz="2400" dirty="0">
                <a:solidFill>
                  <a:srgbClr val="FF0000"/>
                </a:solidFill>
                <a:latin typeface="新細明體" pitchFamily="18" charset="-120"/>
              </a:rPr>
              <a:t>邊際成本 </a:t>
            </a:r>
            <a:r>
              <a:rPr lang="en-US" altLang="zh-TW" sz="2400" dirty="0">
                <a:latin typeface="新細明體" pitchFamily="18" charset="-120"/>
              </a:rPr>
              <a:t>(MC, Marginal Cost)</a:t>
            </a:r>
          </a:p>
          <a:p>
            <a:pPr marL="571500" indent="-571500"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400" dirty="0">
                <a:latin typeface="新細明體" pitchFamily="18" charset="-120"/>
              </a:rPr>
              <a:t> </a:t>
            </a:r>
            <a:r>
              <a:rPr lang="zh-TW" altLang="en-US" sz="2400" dirty="0" smtClean="0">
                <a:latin typeface="新細明體" pitchFamily="18" charset="-120"/>
              </a:rPr>
              <a:t> ＝ </a:t>
            </a:r>
            <a:r>
              <a:rPr lang="zh-TW" altLang="en-US" sz="2400" dirty="0">
                <a:latin typeface="新細明體" pitchFamily="18" charset="-120"/>
              </a:rPr>
              <a:t>新增一單位產出，所需</a:t>
            </a:r>
            <a:r>
              <a:rPr lang="zh-TW" altLang="en-US" sz="2400" dirty="0" smtClean="0">
                <a:latin typeface="新細明體" pitchFamily="18" charset="-120"/>
              </a:rPr>
              <a:t>增加的生產投入。</a:t>
            </a:r>
            <a:endParaRPr lang="zh-TW" altLang="en-US" sz="2400" dirty="0">
              <a:latin typeface="新細明體" pitchFamily="18" charset="-120"/>
            </a:endParaRPr>
          </a:p>
          <a:p>
            <a:pPr marL="571500" indent="-571500"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400" dirty="0">
                <a:latin typeface="新細明體" pitchFamily="18" charset="-120"/>
              </a:rPr>
              <a:t>  </a:t>
            </a:r>
            <a:r>
              <a:rPr lang="zh-TW" altLang="en-US" sz="2400" dirty="0" smtClean="0">
                <a:latin typeface="新細明體" pitchFamily="18" charset="-120"/>
              </a:rPr>
              <a:t>＝ </a:t>
            </a:r>
            <a:r>
              <a:rPr lang="zh-TW" altLang="en-US" sz="2400" dirty="0">
                <a:latin typeface="新細明體" pitchFamily="18" charset="-120"/>
              </a:rPr>
              <a:t>增挑一桶水所需增加投入的時數</a:t>
            </a:r>
            <a:r>
              <a:rPr lang="zh-TW" altLang="en-US" sz="2400" dirty="0" smtClean="0">
                <a:solidFill>
                  <a:srgbClr val="660066"/>
                </a:solidFill>
                <a:latin typeface="新細明體" pitchFamily="18" charset="-120"/>
              </a:rPr>
              <a:t>。</a:t>
            </a:r>
            <a:endParaRPr lang="en-US" altLang="zh-TW" sz="2400" dirty="0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71500" indent="-571500"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2400" b="1" dirty="0" smtClean="0">
                <a:solidFill>
                  <a:srgbClr val="FF0000"/>
                </a:solidFill>
                <a:latin typeface="新細明體" pitchFamily="18" charset="-120"/>
              </a:rPr>
              <a:t>邊際成本遞增現象</a:t>
            </a:r>
          </a:p>
          <a:p>
            <a:pPr marL="571500" indent="-571500"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2400" dirty="0">
              <a:solidFill>
                <a:srgbClr val="660066"/>
              </a:solidFill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/>
          </p:cNvGraphicFramePr>
          <p:nvPr/>
        </p:nvGraphicFramePr>
        <p:xfrm>
          <a:off x="3707904" y="2564904"/>
          <a:ext cx="5256584" cy="3889871"/>
        </p:xfrm>
        <a:graphic>
          <a:graphicData uri="http://schemas.openxmlformats.org/presentationml/2006/ole">
            <p:oleObj spid="_x0000_s3074" name="Microsoft Drawing" r:id="rId3" imgW="4086000" imgH="2828880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683568" y="4293096"/>
          <a:ext cx="2376488" cy="1790378"/>
        </p:xfrm>
        <a:graphic>
          <a:graphicData uri="http://schemas.openxmlformats.org/presentationml/2006/ole">
            <p:oleObj spid="_x0000_s3075" name="圖片" r:id="rId4" imgW="3813120" imgH="2831760" progId="Word.Document.8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122238"/>
            <a:ext cx="749935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2-4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總成本</a:t>
            </a:r>
            <a:endParaRPr lang="en-US" altLang="zh-TW" sz="4000" b="1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83568" y="1340769"/>
            <a:ext cx="72008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u"/>
            </a:pPr>
            <a:r>
              <a:rPr lang="zh-TW" altLang="en-US" sz="2800" dirty="0">
                <a:latin typeface="+mn-lt"/>
              </a:rPr>
              <a:t>總成本 </a:t>
            </a:r>
            <a:r>
              <a:rPr lang="en-US" altLang="zh-TW" sz="2800" dirty="0">
                <a:latin typeface="+mn-lt"/>
              </a:rPr>
              <a:t>(TC, Total Cost)</a:t>
            </a:r>
            <a:r>
              <a:rPr lang="zh-TW" altLang="en-US" sz="2800" dirty="0">
                <a:latin typeface="+mn-lt"/>
              </a:rPr>
              <a:t>＝生產一定數量之產出所</a:t>
            </a:r>
            <a:r>
              <a:rPr lang="zh-TW" altLang="en-US" sz="2800" dirty="0" smtClean="0">
                <a:latin typeface="+mn-lt"/>
              </a:rPr>
              <a:t>需的生產投入量</a:t>
            </a:r>
            <a:r>
              <a:rPr lang="zh-TW" altLang="en-US" sz="2800" dirty="0">
                <a:latin typeface="+mn-lt"/>
              </a:rPr>
              <a:t>。</a:t>
            </a:r>
          </a:p>
          <a:p>
            <a:pPr marL="571500" indent="-5715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u"/>
            </a:pPr>
            <a:r>
              <a:rPr lang="en-US" altLang="zh-TW" sz="2800" dirty="0">
                <a:latin typeface="+mn-lt"/>
              </a:rPr>
              <a:t>TC</a:t>
            </a:r>
            <a:r>
              <a:rPr lang="zh-TW" altLang="en-US" sz="2800" dirty="0">
                <a:latin typeface="+mn-lt"/>
              </a:rPr>
              <a:t>＝</a:t>
            </a:r>
            <a:r>
              <a:rPr lang="en-US" altLang="zh-TW" sz="2800" dirty="0">
                <a:latin typeface="+mn-lt"/>
              </a:rPr>
              <a:t>TC</a:t>
            </a:r>
            <a:r>
              <a:rPr lang="zh-TW" altLang="en-US" sz="2800" dirty="0">
                <a:latin typeface="+mn-lt"/>
              </a:rPr>
              <a:t>（</a:t>
            </a:r>
            <a:r>
              <a:rPr lang="en-US" altLang="zh-TW" sz="2800" dirty="0">
                <a:latin typeface="+mn-lt"/>
              </a:rPr>
              <a:t>X</a:t>
            </a:r>
            <a:r>
              <a:rPr lang="zh-TW" altLang="en-US" sz="2800" dirty="0">
                <a:latin typeface="+mn-lt"/>
              </a:rPr>
              <a:t>）</a:t>
            </a:r>
          </a:p>
          <a:p>
            <a:pPr marL="571500" indent="-5715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u"/>
            </a:pPr>
            <a:r>
              <a:rPr lang="zh-TW" altLang="en-US" sz="2800" dirty="0">
                <a:latin typeface="+mn-lt"/>
              </a:rPr>
              <a:t>遞增的總成本。</a:t>
            </a:r>
            <a:endParaRPr lang="zh-TW" altLang="en-US" sz="28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6" name="向右箭號 5"/>
          <p:cNvSpPr/>
          <p:nvPr/>
        </p:nvSpPr>
        <p:spPr bwMode="auto">
          <a:xfrm>
            <a:off x="3203848" y="4725144"/>
            <a:ext cx="576064" cy="648072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7543800" cy="1106487"/>
          </a:xfrm>
        </p:spPr>
        <p:txBody>
          <a:bodyPr/>
          <a:lstStyle/>
          <a:p>
            <a:pPr algn="ctr" eaLnBrk="1" hangingPunct="1"/>
            <a:r>
              <a:rPr lang="zh-TW" altLang="en-US" sz="4800" smtClean="0">
                <a:solidFill>
                  <a:srgbClr val="660066"/>
                </a:solidFill>
              </a:rPr>
              <a:t>內容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1772816"/>
            <a:ext cx="5328295" cy="4069780"/>
          </a:xfrm>
        </p:spPr>
        <p:txBody>
          <a:bodyPr/>
          <a:lstStyle/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一、生產的定義</a:t>
            </a: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二、產出與生產成本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三、熟能生巧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四、收益與利潤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五、創業家</a:t>
            </a:r>
            <a:endParaRPr lang="en-US" altLang="zh-TW" sz="28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六</a:t>
            </a:r>
            <a:r>
              <a:rPr lang="zh-TW" altLang="en-US" sz="2800" dirty="0" smtClean="0">
                <a:solidFill>
                  <a:schemeClr val="tx2"/>
                </a:solidFill>
              </a:rPr>
              <a:t>、生產力</a:t>
            </a:r>
            <a:endParaRPr lang="zh-TW" altLang="en-US" sz="28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Clr>
                <a:srgbClr val="660066"/>
              </a:buClr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七、</a:t>
            </a:r>
            <a:r>
              <a:rPr lang="zh-TW" altLang="en-US" sz="2800" dirty="0" smtClean="0">
                <a:solidFill>
                  <a:schemeClr val="tx2"/>
                </a:solidFill>
              </a:rPr>
              <a:t>生產的選擇</a:t>
            </a:r>
          </a:p>
          <a:p>
            <a:pPr marL="571500" indent="-571500" eaLnBrk="1" hangingPunct="1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2800" dirty="0" smtClean="0">
                <a:solidFill>
                  <a:schemeClr val="tx2"/>
                </a:solidFill>
              </a:rPr>
              <a:t>八、勞動市場</a:t>
            </a:r>
            <a:endParaRPr lang="zh-TW" alt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2-5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總產出 </a:t>
            </a:r>
          </a:p>
        </p:txBody>
      </p:sp>
      <p:graphicFrame>
        <p:nvGraphicFramePr>
          <p:cNvPr id="4098" name="Object 4"/>
          <p:cNvGraphicFramePr>
            <a:graphicFrameLocks/>
          </p:cNvGraphicFramePr>
          <p:nvPr>
            <p:ph sz="half" idx="1"/>
          </p:nvPr>
        </p:nvGraphicFramePr>
        <p:xfrm>
          <a:off x="395536" y="3717032"/>
          <a:ext cx="2952328" cy="2088232"/>
        </p:xfrm>
        <a:graphic>
          <a:graphicData uri="http://schemas.openxmlformats.org/presentationml/2006/ole">
            <p:oleObj spid="_x0000_s4098" name="Microsoft Drawing" r:id="rId3" imgW="4086000" imgH="2828880" progId="">
              <p:embed/>
            </p:oleObj>
          </a:graphicData>
        </a:graphic>
      </p:graphicFrame>
      <p:sp>
        <p:nvSpPr>
          <p:cNvPr id="4100" name="Line 9"/>
          <p:cNvSpPr>
            <a:spLocks noChangeShapeType="1"/>
          </p:cNvSpPr>
          <p:nvPr/>
        </p:nvSpPr>
        <p:spPr bwMode="auto">
          <a:xfrm flipV="1">
            <a:off x="4428554" y="5731892"/>
            <a:ext cx="4392613" cy="73025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1" name="Line 10"/>
          <p:cNvSpPr>
            <a:spLocks noChangeShapeType="1"/>
          </p:cNvSpPr>
          <p:nvPr/>
        </p:nvSpPr>
        <p:spPr bwMode="auto">
          <a:xfrm flipV="1">
            <a:off x="4428554" y="2852167"/>
            <a:ext cx="0" cy="295275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2" name="Freeform 11"/>
          <p:cNvSpPr>
            <a:spLocks/>
          </p:cNvSpPr>
          <p:nvPr/>
        </p:nvSpPr>
        <p:spPr bwMode="auto">
          <a:xfrm>
            <a:off x="4499992" y="3356992"/>
            <a:ext cx="3744912" cy="2374900"/>
          </a:xfrm>
          <a:custGeom>
            <a:avLst/>
            <a:gdLst>
              <a:gd name="T0" fmla="*/ 0 w 2359"/>
              <a:gd name="T1" fmla="*/ 1496 h 1496"/>
              <a:gd name="T2" fmla="*/ 363 w 2359"/>
              <a:gd name="T3" fmla="*/ 1088 h 1496"/>
              <a:gd name="T4" fmla="*/ 771 w 2359"/>
              <a:gd name="T5" fmla="*/ 725 h 1496"/>
              <a:gd name="T6" fmla="*/ 1588 w 2359"/>
              <a:gd name="T7" fmla="*/ 317 h 1496"/>
              <a:gd name="T8" fmla="*/ 1996 w 2359"/>
              <a:gd name="T9" fmla="*/ 90 h 1496"/>
              <a:gd name="T10" fmla="*/ 2359 w 2359"/>
              <a:gd name="T11" fmla="*/ 0 h 149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59"/>
              <a:gd name="T19" fmla="*/ 0 h 1496"/>
              <a:gd name="T20" fmla="*/ 2359 w 2359"/>
              <a:gd name="T21" fmla="*/ 1496 h 149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59" h="1496">
                <a:moveTo>
                  <a:pt x="0" y="1496"/>
                </a:moveTo>
                <a:cubicBezTo>
                  <a:pt x="117" y="1356"/>
                  <a:pt x="235" y="1216"/>
                  <a:pt x="363" y="1088"/>
                </a:cubicBezTo>
                <a:cubicBezTo>
                  <a:pt x="491" y="960"/>
                  <a:pt x="567" y="853"/>
                  <a:pt x="771" y="725"/>
                </a:cubicBezTo>
                <a:cubicBezTo>
                  <a:pt x="975" y="597"/>
                  <a:pt x="1384" y="423"/>
                  <a:pt x="1588" y="317"/>
                </a:cubicBezTo>
                <a:cubicBezTo>
                  <a:pt x="1792" y="211"/>
                  <a:pt x="1868" y="143"/>
                  <a:pt x="1996" y="90"/>
                </a:cubicBezTo>
                <a:cubicBezTo>
                  <a:pt x="2124" y="37"/>
                  <a:pt x="2241" y="18"/>
                  <a:pt x="2359" y="0"/>
                </a:cubicBezTo>
              </a:path>
            </a:pathLst>
          </a:custGeom>
          <a:noFill/>
          <a:ln w="76200" cap="flat" cmpd="sng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3996754" y="3164905"/>
            <a:ext cx="350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8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4" name="Rectangle 13"/>
          <p:cNvSpPr>
            <a:spLocks noChangeArrowheads="1"/>
          </p:cNvSpPr>
          <p:nvPr/>
        </p:nvSpPr>
        <p:spPr bwMode="auto">
          <a:xfrm>
            <a:off x="3996754" y="4245992"/>
            <a:ext cx="350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4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5" name="Rectangle 14"/>
          <p:cNvSpPr>
            <a:spLocks noChangeArrowheads="1"/>
          </p:cNvSpPr>
          <p:nvPr/>
        </p:nvSpPr>
        <p:spPr bwMode="auto">
          <a:xfrm>
            <a:off x="3996754" y="5612830"/>
            <a:ext cx="350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0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6" name="Rectangle 15"/>
          <p:cNvSpPr>
            <a:spLocks noChangeArrowheads="1"/>
          </p:cNvSpPr>
          <p:nvPr/>
        </p:nvSpPr>
        <p:spPr bwMode="auto">
          <a:xfrm>
            <a:off x="5581079" y="5830317"/>
            <a:ext cx="350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4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7" name="Rectangle 16"/>
          <p:cNvSpPr>
            <a:spLocks noChangeArrowheads="1"/>
          </p:cNvSpPr>
          <p:nvPr/>
        </p:nvSpPr>
        <p:spPr bwMode="auto">
          <a:xfrm>
            <a:off x="6805042" y="5830317"/>
            <a:ext cx="350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8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8" name="Rectangle 17"/>
          <p:cNvSpPr>
            <a:spLocks noChangeArrowheads="1"/>
          </p:cNvSpPr>
          <p:nvPr/>
        </p:nvSpPr>
        <p:spPr bwMode="auto">
          <a:xfrm>
            <a:off x="8029004" y="5830317"/>
            <a:ext cx="51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12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4109" name="Line 18"/>
          <p:cNvSpPr>
            <a:spLocks noChangeShapeType="1"/>
          </p:cNvSpPr>
          <p:nvPr/>
        </p:nvSpPr>
        <p:spPr bwMode="auto">
          <a:xfrm>
            <a:off x="8244904" y="3356992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0" name="Line 19"/>
          <p:cNvSpPr>
            <a:spLocks noChangeShapeType="1"/>
          </p:cNvSpPr>
          <p:nvPr/>
        </p:nvSpPr>
        <p:spPr bwMode="auto">
          <a:xfrm>
            <a:off x="6949504" y="3356992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1" name="Line 20"/>
          <p:cNvSpPr>
            <a:spLocks noChangeShapeType="1"/>
          </p:cNvSpPr>
          <p:nvPr/>
        </p:nvSpPr>
        <p:spPr bwMode="auto">
          <a:xfrm>
            <a:off x="5723954" y="3428430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2" name="Line 21"/>
          <p:cNvSpPr>
            <a:spLocks noChangeShapeType="1"/>
          </p:cNvSpPr>
          <p:nvPr/>
        </p:nvSpPr>
        <p:spPr bwMode="auto">
          <a:xfrm>
            <a:off x="4499992" y="3356992"/>
            <a:ext cx="37449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3" name="Line 22"/>
          <p:cNvSpPr>
            <a:spLocks noChangeShapeType="1"/>
          </p:cNvSpPr>
          <p:nvPr/>
        </p:nvSpPr>
        <p:spPr bwMode="auto">
          <a:xfrm>
            <a:off x="4428554" y="4507930"/>
            <a:ext cx="37449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14" name="Rectangle 24"/>
          <p:cNvSpPr>
            <a:spLocks noChangeArrowheads="1"/>
          </p:cNvSpPr>
          <p:nvPr/>
        </p:nvSpPr>
        <p:spPr bwMode="auto">
          <a:xfrm>
            <a:off x="4644008" y="2564904"/>
            <a:ext cx="1606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 dirty="0">
                <a:latin typeface="新細明體" pitchFamily="18" charset="-120"/>
              </a:rPr>
              <a:t>挑水桶數</a:t>
            </a:r>
          </a:p>
        </p:txBody>
      </p:sp>
      <p:sp>
        <p:nvSpPr>
          <p:cNvPr id="4115" name="Rectangle 25"/>
          <p:cNvSpPr>
            <a:spLocks noChangeArrowheads="1"/>
          </p:cNvSpPr>
          <p:nvPr/>
        </p:nvSpPr>
        <p:spPr bwMode="auto">
          <a:xfrm>
            <a:off x="7380312" y="6237312"/>
            <a:ext cx="1606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>
                <a:latin typeface="新細明體" pitchFamily="18" charset="-120"/>
              </a:rPr>
              <a:t>累積時數</a:t>
            </a:r>
          </a:p>
        </p:txBody>
      </p:sp>
      <p:sp>
        <p:nvSpPr>
          <p:cNvPr id="4116" name="Oval 26"/>
          <p:cNvSpPr>
            <a:spLocks noChangeArrowheads="1"/>
          </p:cNvSpPr>
          <p:nvPr/>
        </p:nvSpPr>
        <p:spPr bwMode="auto">
          <a:xfrm>
            <a:off x="5652517" y="4436492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17" name="Oval 27"/>
          <p:cNvSpPr>
            <a:spLocks noChangeArrowheads="1"/>
          </p:cNvSpPr>
          <p:nvPr/>
        </p:nvSpPr>
        <p:spPr bwMode="auto">
          <a:xfrm>
            <a:off x="6876479" y="3860230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18" name="Oval 28"/>
          <p:cNvSpPr>
            <a:spLocks noChangeArrowheads="1"/>
          </p:cNvSpPr>
          <p:nvPr/>
        </p:nvSpPr>
        <p:spPr bwMode="auto">
          <a:xfrm>
            <a:off x="8173467" y="3283967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19" name="Rectangle 29"/>
          <p:cNvSpPr>
            <a:spLocks noChangeArrowheads="1"/>
          </p:cNvSpPr>
          <p:nvPr/>
        </p:nvSpPr>
        <p:spPr bwMode="auto">
          <a:xfrm>
            <a:off x="539552" y="1268760"/>
            <a:ext cx="7848872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u"/>
            </a:pPr>
            <a:r>
              <a:rPr lang="zh-TW" altLang="en-US" sz="2800" dirty="0">
                <a:latin typeface="+mn-lt"/>
              </a:rPr>
              <a:t>總產出（</a:t>
            </a:r>
            <a:r>
              <a:rPr lang="en-US" altLang="zh-TW" sz="2800" dirty="0">
                <a:latin typeface="+mn-lt"/>
              </a:rPr>
              <a:t>TP, Total Product</a:t>
            </a:r>
            <a:r>
              <a:rPr lang="zh-TW" altLang="en-US" sz="2800" dirty="0" smtClean="0">
                <a:latin typeface="+mn-lt"/>
              </a:rPr>
              <a:t>）：特定生產投入數量</a:t>
            </a:r>
            <a:r>
              <a:rPr lang="zh-TW" altLang="en-US" sz="2800" dirty="0">
                <a:latin typeface="+mn-lt"/>
              </a:rPr>
              <a:t>下</a:t>
            </a:r>
            <a:r>
              <a:rPr lang="zh-TW" altLang="en-US" sz="2800" dirty="0" smtClean="0">
                <a:latin typeface="+mn-lt"/>
              </a:rPr>
              <a:t>的（最大）總</a:t>
            </a:r>
            <a:r>
              <a:rPr lang="zh-TW" altLang="en-US" sz="2800" dirty="0">
                <a:latin typeface="+mn-lt"/>
              </a:rPr>
              <a:t>產出量（挑水桶數）。</a:t>
            </a: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u"/>
            </a:pPr>
            <a:r>
              <a:rPr lang="en-US" altLang="zh-TW" sz="2800" dirty="0">
                <a:latin typeface="+mn-lt"/>
              </a:rPr>
              <a:t>TP</a:t>
            </a:r>
            <a:r>
              <a:rPr lang="zh-TW" altLang="en-US" sz="2800" dirty="0">
                <a:latin typeface="+mn-lt"/>
              </a:rPr>
              <a:t>＝</a:t>
            </a:r>
            <a:r>
              <a:rPr lang="en-US" altLang="zh-TW" sz="2800" dirty="0">
                <a:latin typeface="+mn-lt"/>
              </a:rPr>
              <a:t>TP</a:t>
            </a:r>
            <a:r>
              <a:rPr lang="zh-TW" altLang="en-US" sz="2800" dirty="0">
                <a:latin typeface="+mn-lt"/>
              </a:rPr>
              <a:t>（</a:t>
            </a:r>
            <a:r>
              <a:rPr lang="en-US" altLang="zh-TW" sz="2800" dirty="0">
                <a:latin typeface="+mn-lt"/>
              </a:rPr>
              <a:t>X</a:t>
            </a:r>
            <a:r>
              <a:rPr lang="zh-TW" altLang="en-US" sz="2800" dirty="0">
                <a:latin typeface="+mn-lt"/>
              </a:rPr>
              <a:t>）</a:t>
            </a:r>
          </a:p>
        </p:txBody>
      </p:sp>
      <p:sp>
        <p:nvSpPr>
          <p:cNvPr id="24" name="向右箭號 23"/>
          <p:cNvSpPr/>
          <p:nvPr/>
        </p:nvSpPr>
        <p:spPr bwMode="auto">
          <a:xfrm>
            <a:off x="3347864" y="4293096"/>
            <a:ext cx="576064" cy="648072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457200" y="122238"/>
            <a:ext cx="7499350" cy="930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2-6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 邊際產出 </a:t>
            </a:r>
            <a:endParaRPr lang="zh-TW" altLang="en-US" sz="4000" b="1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5142" name="Rectangle 32"/>
          <p:cNvSpPr>
            <a:spLocks noChangeArrowheads="1"/>
          </p:cNvSpPr>
          <p:nvPr/>
        </p:nvSpPr>
        <p:spPr bwMode="auto">
          <a:xfrm>
            <a:off x="539552" y="1196752"/>
            <a:ext cx="76328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400" dirty="0">
                <a:latin typeface="+mn-lt"/>
              </a:rPr>
              <a:t>邊際產出（</a:t>
            </a:r>
            <a:r>
              <a:rPr lang="en-US" altLang="zh-TW" sz="2400" dirty="0">
                <a:latin typeface="+mn-lt"/>
              </a:rPr>
              <a:t>MP, Marginal Product</a:t>
            </a:r>
            <a:r>
              <a:rPr lang="zh-TW" altLang="en-US" sz="2400" dirty="0">
                <a:latin typeface="+mn-lt"/>
              </a:rPr>
              <a:t>）：增加一單位</a:t>
            </a:r>
            <a:r>
              <a:rPr lang="zh-TW" altLang="en-US" sz="2400" dirty="0" smtClean="0">
                <a:latin typeface="+mn-lt"/>
              </a:rPr>
              <a:t>生產投入所能增加的（最大）產出</a:t>
            </a:r>
            <a:r>
              <a:rPr lang="zh-TW" altLang="en-US" sz="2400" dirty="0">
                <a:latin typeface="+mn-lt"/>
              </a:rPr>
              <a:t>量（挑水）。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400" dirty="0">
                <a:latin typeface="+mn-lt"/>
              </a:rPr>
              <a:t>MP</a:t>
            </a:r>
            <a:r>
              <a:rPr lang="zh-TW" altLang="en-US" sz="2400" dirty="0">
                <a:latin typeface="+mn-lt"/>
              </a:rPr>
              <a:t>＝</a:t>
            </a:r>
            <a:r>
              <a:rPr lang="en-US" altLang="zh-TW" sz="2400" dirty="0">
                <a:latin typeface="+mn-lt"/>
              </a:rPr>
              <a:t>MP</a:t>
            </a:r>
            <a:r>
              <a:rPr lang="zh-TW" altLang="en-US" sz="2400" dirty="0">
                <a:latin typeface="+mn-lt"/>
              </a:rPr>
              <a:t>（</a:t>
            </a:r>
            <a:r>
              <a:rPr lang="en-US" altLang="zh-TW" sz="2400" dirty="0">
                <a:latin typeface="+mn-lt"/>
              </a:rPr>
              <a:t>X</a:t>
            </a:r>
            <a:r>
              <a:rPr lang="zh-TW" altLang="en-US" sz="2400" dirty="0">
                <a:latin typeface="+mn-lt"/>
              </a:rPr>
              <a:t>）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zh-TW" altLang="en-US" sz="2400" b="1" dirty="0">
                <a:solidFill>
                  <a:srgbClr val="660066"/>
                </a:solidFill>
                <a:latin typeface="+mn-lt"/>
              </a:rPr>
              <a:t>邊際產出遞減現象</a:t>
            </a:r>
          </a:p>
        </p:txBody>
      </p:sp>
      <p:sp>
        <p:nvSpPr>
          <p:cNvPr id="4" name="Freeform 31"/>
          <p:cNvSpPr>
            <a:spLocks/>
          </p:cNvSpPr>
          <p:nvPr/>
        </p:nvSpPr>
        <p:spPr bwMode="auto">
          <a:xfrm>
            <a:off x="4860032" y="3068960"/>
            <a:ext cx="3671887" cy="2374900"/>
          </a:xfrm>
          <a:custGeom>
            <a:avLst/>
            <a:gdLst>
              <a:gd name="T0" fmla="*/ 0 w 2313"/>
              <a:gd name="T1" fmla="*/ 0 h 1496"/>
              <a:gd name="T2" fmla="*/ 272 w 2313"/>
              <a:gd name="T3" fmla="*/ 272 h 1496"/>
              <a:gd name="T4" fmla="*/ 1088 w 2313"/>
              <a:gd name="T5" fmla="*/ 997 h 1496"/>
              <a:gd name="T6" fmla="*/ 2313 w 2313"/>
              <a:gd name="T7" fmla="*/ 1496 h 1496"/>
              <a:gd name="T8" fmla="*/ 0 60000 65536"/>
              <a:gd name="T9" fmla="*/ 0 60000 65536"/>
              <a:gd name="T10" fmla="*/ 0 60000 65536"/>
              <a:gd name="T11" fmla="*/ 0 60000 65536"/>
              <a:gd name="T12" fmla="*/ 0 w 2313"/>
              <a:gd name="T13" fmla="*/ 0 h 1496"/>
              <a:gd name="T14" fmla="*/ 2313 w 2313"/>
              <a:gd name="T15" fmla="*/ 1496 h 14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13" h="1496">
                <a:moveTo>
                  <a:pt x="0" y="0"/>
                </a:moveTo>
                <a:cubicBezTo>
                  <a:pt x="45" y="53"/>
                  <a:pt x="91" y="106"/>
                  <a:pt x="272" y="272"/>
                </a:cubicBezTo>
                <a:cubicBezTo>
                  <a:pt x="453" y="438"/>
                  <a:pt x="748" y="793"/>
                  <a:pt x="1088" y="997"/>
                </a:cubicBezTo>
                <a:cubicBezTo>
                  <a:pt x="1428" y="1201"/>
                  <a:pt x="1870" y="1348"/>
                  <a:pt x="2313" y="1496"/>
                </a:cubicBezTo>
              </a:path>
            </a:pathLst>
          </a:custGeom>
          <a:noFill/>
          <a:ln w="76200" cap="flat" cmpd="sng">
            <a:solidFill>
              <a:srgbClr val="66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 flipV="1">
            <a:off x="4426644" y="5850260"/>
            <a:ext cx="4392613" cy="73025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 flipV="1">
            <a:off x="4427587" y="2995984"/>
            <a:ext cx="0" cy="295275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36069" y="3211835"/>
            <a:ext cx="350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1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3636069" y="4297685"/>
            <a:ext cx="601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0.5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3923407" y="5666110"/>
            <a:ext cx="350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0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5507732" y="5953447"/>
            <a:ext cx="350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4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6804719" y="5953447"/>
            <a:ext cx="350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8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7883971" y="5948312"/>
            <a:ext cx="517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12</a:t>
            </a:r>
            <a:endParaRPr lang="zh-TW" altLang="en-US" sz="2800" dirty="0">
              <a:latin typeface="新細明體" pitchFamily="18" charset="-12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8242994" y="3475360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" name="Line 22"/>
          <p:cNvSpPr>
            <a:spLocks noChangeShapeType="1"/>
          </p:cNvSpPr>
          <p:nvPr/>
        </p:nvSpPr>
        <p:spPr bwMode="auto">
          <a:xfrm>
            <a:off x="6587232" y="3500760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" name="Line 23"/>
          <p:cNvSpPr>
            <a:spLocks noChangeShapeType="1"/>
          </p:cNvSpPr>
          <p:nvPr/>
        </p:nvSpPr>
        <p:spPr bwMode="auto">
          <a:xfrm>
            <a:off x="5291832" y="3572197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" name="Line 24"/>
          <p:cNvSpPr>
            <a:spLocks noChangeShapeType="1"/>
          </p:cNvSpPr>
          <p:nvPr/>
        </p:nvSpPr>
        <p:spPr bwMode="auto">
          <a:xfrm>
            <a:off x="4498082" y="3475360"/>
            <a:ext cx="37449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" name="Line 25"/>
          <p:cNvSpPr>
            <a:spLocks noChangeShapeType="1"/>
          </p:cNvSpPr>
          <p:nvPr/>
        </p:nvSpPr>
        <p:spPr bwMode="auto">
          <a:xfrm>
            <a:off x="4426644" y="4626297"/>
            <a:ext cx="37449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3923928" y="2420888"/>
            <a:ext cx="1656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  <a:latin typeface="新細明體" pitchFamily="18" charset="-120"/>
              </a:rPr>
              <a:t>挑水桶</a:t>
            </a:r>
            <a:r>
              <a:rPr lang="zh-TW" altLang="en-US" sz="2400" b="1" dirty="0">
                <a:solidFill>
                  <a:srgbClr val="FF0000"/>
                </a:solidFill>
                <a:latin typeface="新細明體" pitchFamily="18" charset="-120"/>
              </a:rPr>
              <a:t>數</a:t>
            </a:r>
          </a:p>
        </p:txBody>
      </p:sp>
      <p:sp>
        <p:nvSpPr>
          <p:cNvPr id="19" name="Oval 27"/>
          <p:cNvSpPr>
            <a:spLocks noChangeArrowheads="1"/>
          </p:cNvSpPr>
          <p:nvPr/>
        </p:nvSpPr>
        <p:spPr bwMode="auto">
          <a:xfrm>
            <a:off x="5220394" y="3427735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Oval 28"/>
          <p:cNvSpPr>
            <a:spLocks noChangeArrowheads="1"/>
          </p:cNvSpPr>
          <p:nvPr/>
        </p:nvSpPr>
        <p:spPr bwMode="auto">
          <a:xfrm>
            <a:off x="6515794" y="4580260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Oval 29"/>
          <p:cNvSpPr>
            <a:spLocks noChangeArrowheads="1"/>
          </p:cNvSpPr>
          <p:nvPr/>
        </p:nvSpPr>
        <p:spPr bwMode="auto">
          <a:xfrm>
            <a:off x="8172400" y="5229200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7380312" y="6396335"/>
            <a:ext cx="14157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  <a:latin typeface="新細明體" pitchFamily="18" charset="-120"/>
              </a:rPr>
              <a:t>累積時數</a:t>
            </a:r>
          </a:p>
        </p:txBody>
      </p:sp>
      <p:sp>
        <p:nvSpPr>
          <p:cNvPr id="23" name="向右箭號 22"/>
          <p:cNvSpPr/>
          <p:nvPr/>
        </p:nvSpPr>
        <p:spPr bwMode="auto">
          <a:xfrm>
            <a:off x="3059435" y="3932088"/>
            <a:ext cx="576064" cy="648072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62465" name="Object 2"/>
          <p:cNvGraphicFramePr>
            <a:graphicFrameLocks/>
          </p:cNvGraphicFramePr>
          <p:nvPr/>
        </p:nvGraphicFramePr>
        <p:xfrm>
          <a:off x="395288" y="3573463"/>
          <a:ext cx="3240087" cy="2016125"/>
        </p:xfrm>
        <a:graphic>
          <a:graphicData uri="http://schemas.openxmlformats.org/presentationml/2006/ole">
            <p:oleObj spid="_x0000_s62465" name="Microsoft Drawing" r:id="rId3" imgW="3587400" imgH="2162160" progId="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2-7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邊際產出遞減</a:t>
            </a:r>
          </a:p>
        </p:txBody>
      </p:sp>
      <p:graphicFrame>
        <p:nvGraphicFramePr>
          <p:cNvPr id="241713" name="Group 49"/>
          <p:cNvGraphicFramePr>
            <a:graphicFrameLocks noGrp="1"/>
          </p:cNvGraphicFramePr>
          <p:nvPr>
            <p:ph idx="1"/>
          </p:nvPr>
        </p:nvGraphicFramePr>
        <p:xfrm>
          <a:off x="457200" y="2089150"/>
          <a:ext cx="8229600" cy="4348482"/>
        </p:xfrm>
        <a:graphic>
          <a:graphicData uri="http://schemas.openxmlformats.org/drawingml/2006/table">
            <a:tbl>
              <a:tblPr/>
              <a:tblGrid>
                <a:gridCol w="2386013"/>
                <a:gridCol w="2808287"/>
                <a:gridCol w="30353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 項目（米）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成績 （分：秒）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平均每秒米數</a:t>
                      </a:r>
                      <a:endParaRPr kumimoji="1" lang="en-US" altLang="zh-TW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100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9.92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200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19.73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400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43.50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9.20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800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1:34.00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7.77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1500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3:32.53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7.06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5000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13:05.59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6.36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10000 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27:21.46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6.09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33" name="Rectangle 48"/>
          <p:cNvSpPr>
            <a:spLocks noChangeArrowheads="1"/>
          </p:cNvSpPr>
          <p:nvPr/>
        </p:nvSpPr>
        <p:spPr bwMode="auto">
          <a:xfrm>
            <a:off x="539750" y="1484313"/>
            <a:ext cx="4533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>
                <a:solidFill>
                  <a:srgbClr val="660066"/>
                </a:solidFill>
              </a:rPr>
              <a:t>1996</a:t>
            </a:r>
            <a:r>
              <a:rPr lang="zh-TW" altLang="en-US" sz="2800" b="1" dirty="0">
                <a:solidFill>
                  <a:srgbClr val="660066"/>
                </a:solidFill>
              </a:rPr>
              <a:t>年奧運男子徑賽成績：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836712"/>
            <a:ext cx="6912446" cy="3241576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三、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熟能生巧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900113" y="1341438"/>
            <a:ext cx="6480175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lnSpc>
                <a:spcPct val="130000"/>
              </a:lnSpc>
            </a:pPr>
            <a:r>
              <a:rPr lang="en-US" altLang="zh-TW" sz="2800" dirty="0">
                <a:latin typeface="新細明體" pitchFamily="18" charset="-120"/>
              </a:rPr>
              <a:t>(1)	</a:t>
            </a:r>
            <a:r>
              <a:rPr lang="zh-TW" altLang="en-US" sz="2800" dirty="0">
                <a:latin typeface="新細明體" pitchFamily="18" charset="-120"/>
              </a:rPr>
              <a:t>捉到第 </a:t>
            </a:r>
            <a:r>
              <a:rPr lang="en-US" altLang="zh-TW" sz="2800" dirty="0">
                <a:latin typeface="新細明體" pitchFamily="18" charset="-120"/>
              </a:rPr>
              <a:t>1 </a:t>
            </a:r>
            <a:r>
              <a:rPr lang="zh-TW" altLang="en-US" sz="2800" dirty="0">
                <a:latin typeface="新細明體" pitchFamily="18" charset="-120"/>
              </a:rPr>
              <a:t>隻野雞後，你估計要花多少時間才會捉到第 </a:t>
            </a:r>
            <a:r>
              <a:rPr lang="en-US" altLang="zh-TW" sz="2800" dirty="0">
                <a:latin typeface="新細明體" pitchFamily="18" charset="-120"/>
              </a:rPr>
              <a:t>2 </a:t>
            </a:r>
            <a:r>
              <a:rPr lang="zh-TW" altLang="en-US" sz="2800" dirty="0">
                <a:latin typeface="新細明體" pitchFamily="18" charset="-120"/>
              </a:rPr>
              <a:t>隻野雞？</a:t>
            </a:r>
          </a:p>
          <a:p>
            <a:pPr defTabSz="762000">
              <a:lnSpc>
                <a:spcPct val="130000"/>
              </a:lnSpc>
            </a:pPr>
            <a:r>
              <a:rPr lang="zh-TW" altLang="en-US" sz="2800" dirty="0">
                <a:latin typeface="新細明體" pitchFamily="18" charset="-120"/>
              </a:rPr>
              <a:t>        答：</a:t>
            </a:r>
            <a:r>
              <a:rPr lang="en-US" altLang="zh-TW" sz="2800" dirty="0">
                <a:latin typeface="新細明體" pitchFamily="18" charset="-120"/>
              </a:rPr>
              <a:t>___</a:t>
            </a:r>
            <a:r>
              <a:rPr lang="zh-TW" altLang="en-US" sz="2800" dirty="0">
                <a:latin typeface="新細明體" pitchFamily="18" charset="-120"/>
              </a:rPr>
              <a:t>小時</a:t>
            </a:r>
          </a:p>
          <a:p>
            <a:pPr algn="just" defTabSz="762000">
              <a:lnSpc>
                <a:spcPct val="130000"/>
              </a:lnSpc>
            </a:pPr>
            <a:r>
              <a:rPr lang="en-US" altLang="zh-TW" sz="2800" dirty="0">
                <a:latin typeface="新細明體" pitchFamily="18" charset="-120"/>
              </a:rPr>
              <a:t>(2) </a:t>
            </a:r>
            <a:r>
              <a:rPr lang="zh-TW" altLang="en-US" sz="2800" dirty="0">
                <a:latin typeface="新細明體" pitchFamily="18" charset="-120"/>
              </a:rPr>
              <a:t>捉到第 </a:t>
            </a:r>
            <a:r>
              <a:rPr lang="en-US" altLang="zh-TW" sz="2800" dirty="0">
                <a:latin typeface="新細明體" pitchFamily="18" charset="-120"/>
              </a:rPr>
              <a:t>2 </a:t>
            </a:r>
            <a:r>
              <a:rPr lang="zh-TW" altLang="en-US" sz="2800" dirty="0">
                <a:latin typeface="新細明體" pitchFamily="18" charset="-120"/>
              </a:rPr>
              <a:t>隻野雞後，你估計要花多少時間才會捉到第 </a:t>
            </a:r>
            <a:r>
              <a:rPr lang="en-US" altLang="zh-TW" sz="2800" dirty="0">
                <a:latin typeface="新細明體" pitchFamily="18" charset="-120"/>
              </a:rPr>
              <a:t>3 </a:t>
            </a:r>
            <a:r>
              <a:rPr lang="zh-TW" altLang="en-US" sz="2800" dirty="0">
                <a:latin typeface="新細明體" pitchFamily="18" charset="-120"/>
              </a:rPr>
              <a:t>隻野雞？</a:t>
            </a:r>
          </a:p>
          <a:p>
            <a:pPr algn="just" defTabSz="762000">
              <a:lnSpc>
                <a:spcPct val="130000"/>
              </a:lnSpc>
            </a:pPr>
            <a:r>
              <a:rPr lang="zh-TW" altLang="en-US" sz="2800" dirty="0">
                <a:latin typeface="新細明體" pitchFamily="18" charset="-120"/>
              </a:rPr>
              <a:t>        答：</a:t>
            </a:r>
            <a:r>
              <a:rPr lang="en-US" altLang="zh-TW" sz="2800" dirty="0">
                <a:latin typeface="新細明體" pitchFamily="18" charset="-120"/>
              </a:rPr>
              <a:t>___</a:t>
            </a:r>
            <a:r>
              <a:rPr lang="zh-TW" altLang="en-US" sz="2800" dirty="0">
                <a:latin typeface="新細明體" pitchFamily="18" charset="-120"/>
              </a:rPr>
              <a:t>小時</a:t>
            </a:r>
          </a:p>
          <a:p>
            <a:pPr algn="just" defTabSz="762000">
              <a:lnSpc>
                <a:spcPct val="130000"/>
              </a:lnSpc>
            </a:pPr>
            <a:r>
              <a:rPr lang="en-US" altLang="zh-TW" sz="2800" dirty="0">
                <a:latin typeface="新細明體" pitchFamily="18" charset="-120"/>
              </a:rPr>
              <a:t>(3) …</a:t>
            </a:r>
            <a:r>
              <a:rPr lang="zh-TW" altLang="en-US" sz="2800" dirty="0">
                <a:latin typeface="新細明體" pitchFamily="18" charset="-120"/>
              </a:rPr>
              <a:t>同樣地，捉到第 </a:t>
            </a:r>
            <a:r>
              <a:rPr lang="en-US" altLang="zh-TW" sz="2800" dirty="0">
                <a:latin typeface="新細明體" pitchFamily="18" charset="-120"/>
              </a:rPr>
              <a:t>6 </a:t>
            </a:r>
            <a:r>
              <a:rPr lang="zh-TW" altLang="en-US" sz="2800" dirty="0">
                <a:latin typeface="新細明體" pitchFamily="18" charset="-120"/>
              </a:rPr>
              <a:t>隻野雞要花你多少時間？ </a:t>
            </a:r>
          </a:p>
          <a:p>
            <a:pPr algn="just" defTabSz="762000">
              <a:lnSpc>
                <a:spcPct val="130000"/>
              </a:lnSpc>
            </a:pPr>
            <a:r>
              <a:rPr lang="zh-TW" altLang="en-US" sz="2800" dirty="0">
                <a:latin typeface="新細明體" pitchFamily="18" charset="-120"/>
              </a:rPr>
              <a:t>         答：</a:t>
            </a:r>
            <a:r>
              <a:rPr lang="en-US" altLang="zh-TW" sz="2800" dirty="0">
                <a:latin typeface="新細明體" pitchFamily="18" charset="-120"/>
              </a:rPr>
              <a:t>___</a:t>
            </a:r>
            <a:r>
              <a:rPr lang="zh-TW" altLang="en-US" sz="2800" dirty="0">
                <a:latin typeface="新細明體" pitchFamily="18" charset="-120"/>
              </a:rPr>
              <a:t>小時</a:t>
            </a:r>
          </a:p>
        </p:txBody>
      </p:sp>
      <p:pic>
        <p:nvPicPr>
          <p:cNvPr id="35843" name="Picture 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3933825"/>
            <a:ext cx="8286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4076700"/>
            <a:ext cx="1008063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Rectangle 13"/>
          <p:cNvSpPr>
            <a:spLocks noChangeArrowheads="1"/>
          </p:cNvSpPr>
          <p:nvPr/>
        </p:nvSpPr>
        <p:spPr bwMode="auto">
          <a:xfrm>
            <a:off x="457200" y="122238"/>
            <a:ext cx="742791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3-1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內省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實驗</a:t>
            </a:r>
            <a:r>
              <a:rPr lang="en-US" altLang="zh-TW" sz="4000" b="1" dirty="0">
                <a:solidFill>
                  <a:srgbClr val="660066"/>
                </a:solidFill>
                <a:latin typeface="+mn-lt"/>
              </a:rPr>
              <a:t>—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捉雞</a:t>
            </a:r>
          </a:p>
        </p:txBody>
      </p:sp>
      <p:pic>
        <p:nvPicPr>
          <p:cNvPr id="3584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5084763"/>
            <a:ext cx="8286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3"/>
          <p:cNvGraphicFramePr>
            <a:graphicFrameLocks/>
          </p:cNvGraphicFramePr>
          <p:nvPr/>
        </p:nvGraphicFramePr>
        <p:xfrm>
          <a:off x="179388" y="1844675"/>
          <a:ext cx="8424862" cy="4730750"/>
        </p:xfrm>
        <a:graphic>
          <a:graphicData uri="http://schemas.openxmlformats.org/presentationml/2006/ole">
            <p:oleObj spid="_x0000_s6146" name="Microsoft Drawing" r:id="rId3" imgW="4092480" imgH="2949480" progId="">
              <p:embed/>
            </p:oleObj>
          </a:graphicData>
        </a:graphic>
      </p:graphicFrame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457200" y="122238"/>
            <a:ext cx="749935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3-2  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捉雞的邊際產出曲線</a:t>
            </a:r>
          </a:p>
        </p:txBody>
      </p:sp>
      <p:sp>
        <p:nvSpPr>
          <p:cNvPr id="6148" name="Freeform 9"/>
          <p:cNvSpPr>
            <a:spLocks/>
          </p:cNvSpPr>
          <p:nvPr/>
        </p:nvSpPr>
        <p:spPr bwMode="auto">
          <a:xfrm>
            <a:off x="1908175" y="2349500"/>
            <a:ext cx="4621213" cy="2808288"/>
          </a:xfrm>
          <a:custGeom>
            <a:avLst/>
            <a:gdLst>
              <a:gd name="T0" fmla="*/ 0 w 2911"/>
              <a:gd name="T1" fmla="*/ 998 h 1678"/>
              <a:gd name="T2" fmla="*/ 908 w 2911"/>
              <a:gd name="T3" fmla="*/ 1633 h 1678"/>
              <a:gd name="T4" fmla="*/ 2042 w 2911"/>
              <a:gd name="T5" fmla="*/ 726 h 1678"/>
              <a:gd name="T6" fmla="*/ 2767 w 2911"/>
              <a:gd name="T7" fmla="*/ 136 h 1678"/>
              <a:gd name="T8" fmla="*/ 2903 w 2911"/>
              <a:gd name="T9" fmla="*/ 0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1"/>
              <a:gd name="T16" fmla="*/ 0 h 1678"/>
              <a:gd name="T17" fmla="*/ 2911 w 2911"/>
              <a:gd name="T18" fmla="*/ 1678 h 16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1" h="1678">
                <a:moveTo>
                  <a:pt x="0" y="998"/>
                </a:moveTo>
                <a:cubicBezTo>
                  <a:pt x="284" y="1338"/>
                  <a:pt x="568" y="1678"/>
                  <a:pt x="908" y="1633"/>
                </a:cubicBezTo>
                <a:cubicBezTo>
                  <a:pt x="1248" y="1588"/>
                  <a:pt x="1732" y="975"/>
                  <a:pt x="2042" y="726"/>
                </a:cubicBezTo>
                <a:cubicBezTo>
                  <a:pt x="2352" y="477"/>
                  <a:pt x="2623" y="257"/>
                  <a:pt x="2767" y="136"/>
                </a:cubicBezTo>
                <a:cubicBezTo>
                  <a:pt x="2911" y="15"/>
                  <a:pt x="2907" y="7"/>
                  <a:pt x="2903" y="0"/>
                </a:cubicBezTo>
              </a:path>
            </a:pathLst>
          </a:custGeom>
          <a:noFill/>
          <a:ln w="76200" cap="flat" cmpd="sng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8316913" y="5837238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Y</a:t>
            </a:r>
            <a:endParaRPr lang="zh-TW" altLang="en-US" sz="3200" b="1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2484438" y="1947863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X</a:t>
            </a:r>
            <a:endParaRPr lang="zh-TW" altLang="en-US" sz="3200" b="1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651500" y="1660525"/>
            <a:ext cx="2124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MC=MC(Y)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/>
          </p:cNvGraphicFramePr>
          <p:nvPr/>
        </p:nvGraphicFramePr>
        <p:xfrm>
          <a:off x="322560" y="2128416"/>
          <a:ext cx="8642350" cy="4105275"/>
        </p:xfrm>
        <a:graphic>
          <a:graphicData uri="http://schemas.openxmlformats.org/presentationml/2006/ole">
            <p:oleObj spid="_x0000_s7170" name="Microsoft Drawing" r:id="rId3" imgW="4159080" imgH="3511440" progId="">
              <p:embed/>
            </p:oleObj>
          </a:graphicData>
        </a:graphic>
      </p:graphicFrame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457200" y="122238"/>
            <a:ext cx="749935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3-3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捉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雞所需的總時間</a:t>
            </a: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6012160" y="1772816"/>
            <a:ext cx="1911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TC=TC(Y)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/>
          </p:cNvGraphicFramePr>
          <p:nvPr/>
        </p:nvGraphicFramePr>
        <p:xfrm>
          <a:off x="611188" y="1628775"/>
          <a:ext cx="8208962" cy="5046663"/>
        </p:xfrm>
        <a:graphic>
          <a:graphicData uri="http://schemas.openxmlformats.org/presentationml/2006/ole">
            <p:oleObj spid="_x0000_s8194" name="Microsoft Drawing" r:id="rId3" imgW="4073400" imgH="2261880" progId="">
              <p:embed/>
            </p:oleObj>
          </a:graphicData>
        </a:graphic>
      </p:graphicFrame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457200" y="122238"/>
            <a:ext cx="749935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3-4   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總產出曲線</a:t>
            </a:r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5003800" y="1635125"/>
            <a:ext cx="3222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4000" b="1">
                <a:solidFill>
                  <a:srgbClr val="660066"/>
                </a:solidFill>
                <a:latin typeface="新細明體" pitchFamily="18" charset="-120"/>
              </a:rPr>
              <a:t>TP</a:t>
            </a:r>
            <a:r>
              <a:rPr lang="zh-TW" altLang="en-US" sz="4000" b="1">
                <a:solidFill>
                  <a:srgbClr val="660066"/>
                </a:solidFill>
                <a:latin typeface="新細明體" pitchFamily="18" charset="-120"/>
              </a:rPr>
              <a:t>＝</a:t>
            </a:r>
            <a:r>
              <a:rPr lang="en-US" altLang="zh-TW" sz="4000" b="1">
                <a:solidFill>
                  <a:srgbClr val="660066"/>
                </a:solidFill>
                <a:latin typeface="新細明體" pitchFamily="18" charset="-120"/>
              </a:rPr>
              <a:t>YP</a:t>
            </a:r>
            <a:r>
              <a:rPr lang="zh-TW" altLang="en-US" sz="4000" b="1">
                <a:solidFill>
                  <a:srgbClr val="660066"/>
                </a:solidFill>
                <a:latin typeface="新細明體" pitchFamily="18" charset="-120"/>
              </a:rPr>
              <a:t>（</a:t>
            </a:r>
            <a:r>
              <a:rPr lang="en-US" altLang="zh-TW" sz="4000" b="1">
                <a:solidFill>
                  <a:srgbClr val="660066"/>
                </a:solidFill>
                <a:latin typeface="新細明體" pitchFamily="18" charset="-120"/>
              </a:rPr>
              <a:t>X</a:t>
            </a:r>
            <a:r>
              <a:rPr lang="zh-TW" altLang="en-US" sz="4000" b="1">
                <a:solidFill>
                  <a:srgbClr val="660066"/>
                </a:solidFill>
                <a:latin typeface="新細明體" pitchFamily="18" charset="-120"/>
              </a:rPr>
              <a:t>）</a:t>
            </a:r>
          </a:p>
        </p:txBody>
      </p:sp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6588224" y="6093296"/>
            <a:ext cx="458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660066"/>
                </a:solidFill>
              </a:rPr>
              <a:t>X</a:t>
            </a:r>
            <a:endParaRPr lang="zh-TW" altLang="en-US" sz="3200" b="1" dirty="0">
              <a:solidFill>
                <a:srgbClr val="660066"/>
              </a:solidFill>
            </a:endParaRPr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611560" y="2132856"/>
            <a:ext cx="46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660066"/>
                </a:solidFill>
                <a:latin typeface="新細明體" pitchFamily="18" charset="-120"/>
              </a:rPr>
              <a:t>Y</a:t>
            </a:r>
            <a:endParaRPr lang="zh-TW" altLang="en-US" sz="3200" b="1" dirty="0">
              <a:solidFill>
                <a:srgbClr val="660066"/>
              </a:solidFill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100250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邊際產出曲線</a:t>
            </a:r>
          </a:p>
        </p:txBody>
      </p:sp>
      <p:graphicFrame>
        <p:nvGraphicFramePr>
          <p:cNvPr id="9218" name="Object 4"/>
          <p:cNvGraphicFramePr>
            <a:graphicFrameLocks/>
          </p:cNvGraphicFramePr>
          <p:nvPr>
            <p:ph idx="1"/>
          </p:nvPr>
        </p:nvGraphicFramePr>
        <p:xfrm>
          <a:off x="4572000" y="1773238"/>
          <a:ext cx="4073525" cy="2262187"/>
        </p:xfrm>
        <a:graphic>
          <a:graphicData uri="http://schemas.openxmlformats.org/presentationml/2006/ole">
            <p:oleObj spid="_x0000_s9218" name="Microsoft Drawing" r:id="rId3" imgW="4073400" imgH="2261880" progId="">
              <p:embed/>
            </p:oleObj>
          </a:graphicData>
        </a:graphic>
      </p:graphicFrame>
      <p:sp>
        <p:nvSpPr>
          <p:cNvPr id="9220" name="Line 6"/>
          <p:cNvSpPr>
            <a:spLocks noChangeShapeType="1"/>
          </p:cNvSpPr>
          <p:nvPr/>
        </p:nvSpPr>
        <p:spPr bwMode="auto">
          <a:xfrm flipV="1">
            <a:off x="5364163" y="3068638"/>
            <a:ext cx="576262" cy="504825"/>
          </a:xfrm>
          <a:prstGeom prst="line">
            <a:avLst/>
          </a:prstGeom>
          <a:noFill/>
          <a:ln w="38100">
            <a:solidFill>
              <a:srgbClr val="135322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 flipV="1">
            <a:off x="5580063" y="2565400"/>
            <a:ext cx="431800" cy="647700"/>
          </a:xfrm>
          <a:prstGeom prst="line">
            <a:avLst/>
          </a:prstGeom>
          <a:noFill/>
          <a:ln w="38100">
            <a:solidFill>
              <a:srgbClr val="135322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V="1">
            <a:off x="5940425" y="2205038"/>
            <a:ext cx="647700" cy="431800"/>
          </a:xfrm>
          <a:prstGeom prst="line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6659563" y="1989138"/>
            <a:ext cx="792162" cy="287337"/>
          </a:xfrm>
          <a:prstGeom prst="line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611188" y="5661025"/>
            <a:ext cx="489585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 flipV="1">
            <a:off x="611188" y="2565400"/>
            <a:ext cx="0" cy="30956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6" name="Freeform 12"/>
          <p:cNvSpPr>
            <a:spLocks/>
          </p:cNvSpPr>
          <p:nvPr/>
        </p:nvSpPr>
        <p:spPr bwMode="auto">
          <a:xfrm>
            <a:off x="827088" y="3357563"/>
            <a:ext cx="2952750" cy="1511300"/>
          </a:xfrm>
          <a:custGeom>
            <a:avLst/>
            <a:gdLst>
              <a:gd name="T0" fmla="*/ 0 w 1860"/>
              <a:gd name="T1" fmla="*/ 544 h 952"/>
              <a:gd name="T2" fmla="*/ 545 w 1860"/>
              <a:gd name="T3" fmla="*/ 0 h 952"/>
              <a:gd name="T4" fmla="*/ 1044 w 1860"/>
              <a:gd name="T5" fmla="*/ 544 h 952"/>
              <a:gd name="T6" fmla="*/ 1860 w 1860"/>
              <a:gd name="T7" fmla="*/ 952 h 952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952"/>
              <a:gd name="T14" fmla="*/ 1860 w 1860"/>
              <a:gd name="T15" fmla="*/ 952 h 9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952">
                <a:moveTo>
                  <a:pt x="0" y="544"/>
                </a:moveTo>
                <a:cubicBezTo>
                  <a:pt x="185" y="272"/>
                  <a:pt x="371" y="0"/>
                  <a:pt x="545" y="0"/>
                </a:cubicBezTo>
                <a:cubicBezTo>
                  <a:pt x="719" y="0"/>
                  <a:pt x="825" y="385"/>
                  <a:pt x="1044" y="544"/>
                </a:cubicBezTo>
                <a:cubicBezTo>
                  <a:pt x="1263" y="703"/>
                  <a:pt x="1724" y="884"/>
                  <a:pt x="1860" y="952"/>
                </a:cubicBezTo>
              </a:path>
            </a:pathLst>
          </a:custGeom>
          <a:noFill/>
          <a:ln w="76200" cap="flat" cmpd="sng">
            <a:solidFill>
              <a:srgbClr val="66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7" name="Line 13"/>
          <p:cNvSpPr>
            <a:spLocks noChangeShapeType="1"/>
          </p:cNvSpPr>
          <p:nvPr/>
        </p:nvSpPr>
        <p:spPr bwMode="auto">
          <a:xfrm>
            <a:off x="1692275" y="2420938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228" name="Rectangle 14"/>
          <p:cNvSpPr>
            <a:spLocks noChangeArrowheads="1"/>
          </p:cNvSpPr>
          <p:nvPr/>
        </p:nvSpPr>
        <p:spPr bwMode="auto">
          <a:xfrm>
            <a:off x="5580063" y="5300663"/>
            <a:ext cx="13795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66"/>
                </a:solidFill>
                <a:latin typeface="新細明體" pitchFamily="18" charset="-120"/>
              </a:rPr>
              <a:t>時間 </a:t>
            </a:r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X</a:t>
            </a:r>
          </a:p>
        </p:txBody>
      </p:sp>
      <p:sp>
        <p:nvSpPr>
          <p:cNvPr id="9229" name="Rectangle 15"/>
          <p:cNvSpPr>
            <a:spLocks noChangeArrowheads="1"/>
          </p:cNvSpPr>
          <p:nvPr/>
        </p:nvSpPr>
        <p:spPr bwMode="auto">
          <a:xfrm>
            <a:off x="3851275" y="4508500"/>
            <a:ext cx="2038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MP=MP(X)</a:t>
            </a:r>
          </a:p>
        </p:txBody>
      </p:sp>
      <p:sp>
        <p:nvSpPr>
          <p:cNvPr id="9230" name="Rectangle 16"/>
          <p:cNvSpPr>
            <a:spLocks noChangeArrowheads="1"/>
          </p:cNvSpPr>
          <p:nvPr/>
        </p:nvSpPr>
        <p:spPr bwMode="auto">
          <a:xfrm>
            <a:off x="323850" y="1773238"/>
            <a:ext cx="13795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66"/>
                </a:solidFill>
                <a:latin typeface="新細明體" pitchFamily="18" charset="-120"/>
              </a:rPr>
              <a:t>雞數 </a:t>
            </a:r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Y</a:t>
            </a:r>
          </a:p>
        </p:txBody>
      </p:sp>
      <p:sp>
        <p:nvSpPr>
          <p:cNvPr id="15" name="向右箭號 14"/>
          <p:cNvSpPr/>
          <p:nvPr/>
        </p:nvSpPr>
        <p:spPr bwMode="auto">
          <a:xfrm rot="8667768">
            <a:off x="3556979" y="3056185"/>
            <a:ext cx="999512" cy="79208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3"/>
          <p:cNvGraphicFramePr>
            <a:graphicFrameLocks/>
          </p:cNvGraphicFramePr>
          <p:nvPr/>
        </p:nvGraphicFramePr>
        <p:xfrm>
          <a:off x="1187450" y="2133600"/>
          <a:ext cx="7056438" cy="4175125"/>
        </p:xfrm>
        <a:graphic>
          <a:graphicData uri="http://schemas.openxmlformats.org/presentationml/2006/ole">
            <p:oleObj spid="_x0000_s10242" name="Microsoft Drawing" r:id="rId3" imgW="2527200" imgH="1742760" progId="">
              <p:embed/>
            </p:oleObj>
          </a:graphicData>
        </a:graphic>
      </p:graphicFrame>
      <p:sp>
        <p:nvSpPr>
          <p:cNvPr id="10243" name="Rectangle 8"/>
          <p:cNvSpPr>
            <a:spLocks noChangeArrowheads="1"/>
          </p:cNvSpPr>
          <p:nvPr/>
        </p:nvSpPr>
        <p:spPr bwMode="auto">
          <a:xfrm>
            <a:off x="457200" y="122238"/>
            <a:ext cx="7499176" cy="930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3-6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生產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的兩階段（兩區域）</a:t>
            </a:r>
            <a:endParaRPr lang="en-US" altLang="zh-TW" sz="4000" b="1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10244" name="Line 9"/>
          <p:cNvSpPr>
            <a:spLocks noChangeShapeType="1"/>
          </p:cNvSpPr>
          <p:nvPr/>
        </p:nvSpPr>
        <p:spPr bwMode="auto">
          <a:xfrm>
            <a:off x="3924300" y="2205038"/>
            <a:ext cx="0" cy="40322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 dirty="0">
              <a:solidFill>
                <a:srgbClr val="CC0000"/>
              </a:solidFill>
            </a:endParaRPr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1187624" y="1340768"/>
            <a:ext cx="31686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</a:rPr>
              <a:t>技術累積階段</a:t>
            </a:r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4499992" y="1340768"/>
            <a:ext cx="34676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</a:rPr>
              <a:t>邊際產出遞減階段</a:t>
            </a:r>
          </a:p>
        </p:txBody>
      </p:sp>
      <p:sp>
        <p:nvSpPr>
          <p:cNvPr id="10247" name="Freeform 12"/>
          <p:cNvSpPr>
            <a:spLocks/>
          </p:cNvSpPr>
          <p:nvPr/>
        </p:nvSpPr>
        <p:spPr bwMode="auto">
          <a:xfrm>
            <a:off x="2051050" y="3213100"/>
            <a:ext cx="5761038" cy="2447925"/>
          </a:xfrm>
          <a:custGeom>
            <a:avLst/>
            <a:gdLst>
              <a:gd name="T0" fmla="*/ 0 w 1860"/>
              <a:gd name="T1" fmla="*/ 544 h 952"/>
              <a:gd name="T2" fmla="*/ 545 w 1860"/>
              <a:gd name="T3" fmla="*/ 0 h 952"/>
              <a:gd name="T4" fmla="*/ 1044 w 1860"/>
              <a:gd name="T5" fmla="*/ 544 h 952"/>
              <a:gd name="T6" fmla="*/ 1860 w 1860"/>
              <a:gd name="T7" fmla="*/ 952 h 952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952"/>
              <a:gd name="T14" fmla="*/ 1860 w 1860"/>
              <a:gd name="T15" fmla="*/ 952 h 9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952">
                <a:moveTo>
                  <a:pt x="0" y="544"/>
                </a:moveTo>
                <a:cubicBezTo>
                  <a:pt x="185" y="272"/>
                  <a:pt x="371" y="0"/>
                  <a:pt x="545" y="0"/>
                </a:cubicBezTo>
                <a:cubicBezTo>
                  <a:pt x="719" y="0"/>
                  <a:pt x="825" y="385"/>
                  <a:pt x="1044" y="544"/>
                </a:cubicBezTo>
                <a:cubicBezTo>
                  <a:pt x="1263" y="703"/>
                  <a:pt x="1724" y="884"/>
                  <a:pt x="1860" y="952"/>
                </a:cubicBezTo>
              </a:path>
            </a:pathLst>
          </a:custGeom>
          <a:noFill/>
          <a:ln w="76200" cap="flat" cmpd="sng">
            <a:solidFill>
              <a:srgbClr val="660066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8" name="Rectangle 13"/>
          <p:cNvSpPr>
            <a:spLocks noChangeArrowheads="1"/>
          </p:cNvSpPr>
          <p:nvPr/>
        </p:nvSpPr>
        <p:spPr bwMode="auto">
          <a:xfrm>
            <a:off x="6011863" y="4508500"/>
            <a:ext cx="2038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MP=MP(X)</a:t>
            </a:r>
          </a:p>
        </p:txBody>
      </p:sp>
      <p:sp>
        <p:nvSpPr>
          <p:cNvPr id="10249" name="Rectangle 14"/>
          <p:cNvSpPr>
            <a:spLocks noChangeArrowheads="1"/>
          </p:cNvSpPr>
          <p:nvPr/>
        </p:nvSpPr>
        <p:spPr bwMode="auto">
          <a:xfrm>
            <a:off x="6156325" y="2781300"/>
            <a:ext cx="1825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660066"/>
                </a:solidFill>
                <a:latin typeface="新細明體" pitchFamily="18" charset="-120"/>
              </a:rPr>
              <a:t>TP=TP(X)</a:t>
            </a:r>
          </a:p>
        </p:txBody>
      </p:sp>
      <p:sp>
        <p:nvSpPr>
          <p:cNvPr id="10250" name="Rectangle 15"/>
          <p:cNvSpPr>
            <a:spLocks noChangeArrowheads="1"/>
          </p:cNvSpPr>
          <p:nvPr/>
        </p:nvSpPr>
        <p:spPr bwMode="auto">
          <a:xfrm>
            <a:off x="8489950" y="5976938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X</a:t>
            </a:r>
            <a:endParaRPr lang="zh-TW" altLang="en-US" sz="3200" b="1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0251" name="Rectangle 16"/>
          <p:cNvSpPr>
            <a:spLocks noChangeArrowheads="1"/>
          </p:cNvSpPr>
          <p:nvPr/>
        </p:nvSpPr>
        <p:spPr bwMode="auto">
          <a:xfrm>
            <a:off x="468313" y="2133600"/>
            <a:ext cx="46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solidFill>
                  <a:srgbClr val="660066"/>
                </a:solidFill>
                <a:latin typeface="新細明體" pitchFamily="18" charset="-120"/>
              </a:rPr>
              <a:t>Y</a:t>
            </a:r>
            <a:endParaRPr lang="zh-TW" altLang="en-US" sz="3200" b="1">
              <a:solidFill>
                <a:srgbClr val="660066"/>
              </a:solidFill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一、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生產的定義</a:t>
            </a:r>
            <a:endParaRPr lang="en-US" altLang="zh-TW" sz="6000" dirty="0" smtClean="0">
              <a:solidFill>
                <a:srgbClr val="D1253E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696200" cy="91122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總成本曲線的可能形狀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6867" name="Line 4"/>
          <p:cNvSpPr>
            <a:spLocks noChangeShapeType="1"/>
          </p:cNvSpPr>
          <p:nvPr/>
        </p:nvSpPr>
        <p:spPr bwMode="auto">
          <a:xfrm>
            <a:off x="2339975" y="5300663"/>
            <a:ext cx="518477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6868" name="Line 5"/>
          <p:cNvSpPr>
            <a:spLocks noChangeShapeType="1"/>
          </p:cNvSpPr>
          <p:nvPr/>
        </p:nvSpPr>
        <p:spPr bwMode="auto">
          <a:xfrm flipV="1">
            <a:off x="2195513" y="2565400"/>
            <a:ext cx="0" cy="266541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6869" name="Arc 6"/>
          <p:cNvSpPr>
            <a:spLocks/>
          </p:cNvSpPr>
          <p:nvPr/>
        </p:nvSpPr>
        <p:spPr bwMode="auto">
          <a:xfrm rot="21356980" flipV="1">
            <a:off x="2124075" y="2420938"/>
            <a:ext cx="3744913" cy="2736850"/>
          </a:xfrm>
          <a:custGeom>
            <a:avLst/>
            <a:gdLst>
              <a:gd name="T0" fmla="*/ 0 w 21071"/>
              <a:gd name="T1" fmla="*/ 0 h 21600"/>
              <a:gd name="T2" fmla="*/ 3744913 w 21071"/>
              <a:gd name="T3" fmla="*/ 2134997 h 21600"/>
              <a:gd name="T4" fmla="*/ 0 w 21071"/>
              <a:gd name="T5" fmla="*/ 2736850 h 21600"/>
              <a:gd name="T6" fmla="*/ 0 60000 65536"/>
              <a:gd name="T7" fmla="*/ 0 60000 65536"/>
              <a:gd name="T8" fmla="*/ 0 60000 65536"/>
              <a:gd name="T9" fmla="*/ 0 w 21071"/>
              <a:gd name="T10" fmla="*/ 0 h 21600"/>
              <a:gd name="T11" fmla="*/ 21071 w 2107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71" h="21600" fill="none" extrusionOk="0">
                <a:moveTo>
                  <a:pt x="-1" y="0"/>
                </a:moveTo>
                <a:cubicBezTo>
                  <a:pt x="10099" y="0"/>
                  <a:pt x="18850" y="6997"/>
                  <a:pt x="21071" y="16849"/>
                </a:cubicBezTo>
              </a:path>
              <a:path w="21071" h="21600" stroke="0" extrusionOk="0">
                <a:moveTo>
                  <a:pt x="-1" y="0"/>
                </a:moveTo>
                <a:cubicBezTo>
                  <a:pt x="10099" y="0"/>
                  <a:pt x="18850" y="6997"/>
                  <a:pt x="21071" y="16849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0" name="Line 8"/>
          <p:cNvSpPr>
            <a:spLocks noChangeShapeType="1"/>
          </p:cNvSpPr>
          <p:nvPr/>
        </p:nvSpPr>
        <p:spPr bwMode="auto">
          <a:xfrm flipV="1">
            <a:off x="2195513" y="3357563"/>
            <a:ext cx="2736850" cy="1946275"/>
          </a:xfrm>
          <a:prstGeom prst="line">
            <a:avLst/>
          </a:prstGeom>
          <a:noFill/>
          <a:ln w="57150">
            <a:solidFill>
              <a:srgbClr val="135322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1908175" y="1993900"/>
            <a:ext cx="611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TC</a:t>
            </a:r>
          </a:p>
        </p:txBody>
      </p:sp>
      <p:sp>
        <p:nvSpPr>
          <p:cNvPr id="36872" name="Text Box 11"/>
          <p:cNvSpPr txBox="1">
            <a:spLocks noChangeArrowheads="1"/>
          </p:cNvSpPr>
          <p:nvPr/>
        </p:nvSpPr>
        <p:spPr bwMode="auto">
          <a:xfrm>
            <a:off x="7524750" y="5018088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36873" name="Freeform 12"/>
          <p:cNvSpPr>
            <a:spLocks/>
          </p:cNvSpPr>
          <p:nvPr/>
        </p:nvSpPr>
        <p:spPr bwMode="auto">
          <a:xfrm>
            <a:off x="2195513" y="2924175"/>
            <a:ext cx="4752975" cy="2376488"/>
          </a:xfrm>
          <a:custGeom>
            <a:avLst/>
            <a:gdLst>
              <a:gd name="T0" fmla="*/ 0 w 2541"/>
              <a:gd name="T1" fmla="*/ 1769 h 1769"/>
              <a:gd name="T2" fmla="*/ 545 w 2541"/>
              <a:gd name="T3" fmla="*/ 1088 h 1769"/>
              <a:gd name="T4" fmla="*/ 1497 w 2541"/>
              <a:gd name="T5" fmla="*/ 952 h 1769"/>
              <a:gd name="T6" fmla="*/ 2268 w 2541"/>
              <a:gd name="T7" fmla="*/ 499 h 1769"/>
              <a:gd name="T8" fmla="*/ 2541 w 2541"/>
              <a:gd name="T9" fmla="*/ 0 h 1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41"/>
              <a:gd name="T16" fmla="*/ 0 h 1769"/>
              <a:gd name="T17" fmla="*/ 2541 w 2541"/>
              <a:gd name="T18" fmla="*/ 1769 h 17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41" h="1769">
                <a:moveTo>
                  <a:pt x="0" y="1769"/>
                </a:moveTo>
                <a:cubicBezTo>
                  <a:pt x="148" y="1496"/>
                  <a:pt x="296" y="1224"/>
                  <a:pt x="545" y="1088"/>
                </a:cubicBezTo>
                <a:cubicBezTo>
                  <a:pt x="794" y="952"/>
                  <a:pt x="1210" y="1050"/>
                  <a:pt x="1497" y="952"/>
                </a:cubicBezTo>
                <a:cubicBezTo>
                  <a:pt x="1784" y="854"/>
                  <a:pt x="2094" y="658"/>
                  <a:pt x="2268" y="499"/>
                </a:cubicBezTo>
                <a:cubicBezTo>
                  <a:pt x="2442" y="340"/>
                  <a:pt x="2491" y="170"/>
                  <a:pt x="2541" y="0"/>
                </a:cubicBezTo>
              </a:path>
            </a:pathLst>
          </a:custGeom>
          <a:noFill/>
          <a:ln w="76200" cap="flat" cmpd="sng">
            <a:solidFill>
              <a:srgbClr val="FF3399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6874" name="Text Box 14"/>
          <p:cNvSpPr txBox="1">
            <a:spLocks noChangeArrowheads="1"/>
          </p:cNvSpPr>
          <p:nvPr/>
        </p:nvSpPr>
        <p:spPr bwMode="auto">
          <a:xfrm>
            <a:off x="4643438" y="2713038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A</a:t>
            </a:r>
          </a:p>
        </p:txBody>
      </p:sp>
      <p:sp>
        <p:nvSpPr>
          <p:cNvPr id="36875" name="Text Box 15"/>
          <p:cNvSpPr txBox="1">
            <a:spLocks noChangeArrowheads="1"/>
          </p:cNvSpPr>
          <p:nvPr/>
        </p:nvSpPr>
        <p:spPr bwMode="auto">
          <a:xfrm>
            <a:off x="5435600" y="2425700"/>
            <a:ext cx="40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B</a:t>
            </a:r>
          </a:p>
        </p:txBody>
      </p:sp>
      <p:sp>
        <p:nvSpPr>
          <p:cNvPr id="36876" name="Text Box 16"/>
          <p:cNvSpPr txBox="1">
            <a:spLocks noChangeArrowheads="1"/>
          </p:cNvSpPr>
          <p:nvPr/>
        </p:nvSpPr>
        <p:spPr bwMode="auto">
          <a:xfrm>
            <a:off x="6732588" y="2425700"/>
            <a:ext cx="40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4888" cy="93027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3-8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邊際成本的三階段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2628106" y="3135536"/>
            <a:ext cx="23764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2" name="Line 5"/>
          <p:cNvSpPr>
            <a:spLocks noChangeShapeType="1"/>
          </p:cNvSpPr>
          <p:nvPr/>
        </p:nvSpPr>
        <p:spPr bwMode="auto">
          <a:xfrm flipV="1">
            <a:off x="1187624" y="2492895"/>
            <a:ext cx="0" cy="3456384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755576" y="1844824"/>
            <a:ext cx="703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MC</a:t>
            </a:r>
          </a:p>
        </p:txBody>
      </p:sp>
      <p:sp>
        <p:nvSpPr>
          <p:cNvPr id="37894" name="Freeform 9"/>
          <p:cNvSpPr>
            <a:spLocks/>
          </p:cNvSpPr>
          <p:nvPr/>
        </p:nvSpPr>
        <p:spPr bwMode="auto">
          <a:xfrm>
            <a:off x="2628106" y="1695674"/>
            <a:ext cx="2447925" cy="1439862"/>
          </a:xfrm>
          <a:custGeom>
            <a:avLst/>
            <a:gdLst>
              <a:gd name="T0" fmla="*/ 0 w 2541"/>
              <a:gd name="T1" fmla="*/ 1769 h 1769"/>
              <a:gd name="T2" fmla="*/ 545 w 2541"/>
              <a:gd name="T3" fmla="*/ 1088 h 1769"/>
              <a:gd name="T4" fmla="*/ 1497 w 2541"/>
              <a:gd name="T5" fmla="*/ 952 h 1769"/>
              <a:gd name="T6" fmla="*/ 2268 w 2541"/>
              <a:gd name="T7" fmla="*/ 499 h 1769"/>
              <a:gd name="T8" fmla="*/ 2541 w 2541"/>
              <a:gd name="T9" fmla="*/ 0 h 1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41"/>
              <a:gd name="T16" fmla="*/ 0 h 1769"/>
              <a:gd name="T17" fmla="*/ 2541 w 2541"/>
              <a:gd name="T18" fmla="*/ 1769 h 17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41" h="1769">
                <a:moveTo>
                  <a:pt x="0" y="1769"/>
                </a:moveTo>
                <a:cubicBezTo>
                  <a:pt x="148" y="1496"/>
                  <a:pt x="296" y="1224"/>
                  <a:pt x="545" y="1088"/>
                </a:cubicBezTo>
                <a:cubicBezTo>
                  <a:pt x="794" y="952"/>
                  <a:pt x="1210" y="1050"/>
                  <a:pt x="1497" y="952"/>
                </a:cubicBezTo>
                <a:cubicBezTo>
                  <a:pt x="1784" y="854"/>
                  <a:pt x="2094" y="658"/>
                  <a:pt x="2268" y="499"/>
                </a:cubicBezTo>
                <a:cubicBezTo>
                  <a:pt x="2442" y="340"/>
                  <a:pt x="2491" y="170"/>
                  <a:pt x="2541" y="0"/>
                </a:cubicBezTo>
              </a:path>
            </a:pathLst>
          </a:custGeom>
          <a:noFill/>
          <a:ln w="57150" cap="flat" cmpd="sng">
            <a:solidFill>
              <a:srgbClr val="135322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5" name="Text Box 13"/>
          <p:cNvSpPr txBox="1">
            <a:spLocks noChangeArrowheads="1"/>
          </p:cNvSpPr>
          <p:nvPr/>
        </p:nvSpPr>
        <p:spPr bwMode="auto">
          <a:xfrm>
            <a:off x="2267744" y="1052736"/>
            <a:ext cx="611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TC</a:t>
            </a:r>
          </a:p>
        </p:txBody>
      </p:sp>
      <p:sp>
        <p:nvSpPr>
          <p:cNvPr id="37896" name="Text Box 14"/>
          <p:cNvSpPr txBox="1">
            <a:spLocks noChangeArrowheads="1"/>
          </p:cNvSpPr>
          <p:nvPr/>
        </p:nvSpPr>
        <p:spPr bwMode="auto">
          <a:xfrm>
            <a:off x="7884368" y="566124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Q</a:t>
            </a:r>
          </a:p>
        </p:txBody>
      </p:sp>
      <p:sp>
        <p:nvSpPr>
          <p:cNvPr id="37897" name="Line 15"/>
          <p:cNvSpPr>
            <a:spLocks noChangeShapeType="1"/>
          </p:cNvSpPr>
          <p:nvPr/>
        </p:nvSpPr>
        <p:spPr bwMode="auto">
          <a:xfrm>
            <a:off x="1187624" y="5949280"/>
            <a:ext cx="648072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8" name="Line 16"/>
          <p:cNvSpPr>
            <a:spLocks noChangeShapeType="1"/>
          </p:cNvSpPr>
          <p:nvPr/>
        </p:nvSpPr>
        <p:spPr bwMode="auto">
          <a:xfrm flipV="1">
            <a:off x="2628106" y="1624236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9" name="Text Box 17"/>
          <p:cNvSpPr txBox="1">
            <a:spLocks noChangeArrowheads="1"/>
          </p:cNvSpPr>
          <p:nvPr/>
        </p:nvSpPr>
        <p:spPr bwMode="auto">
          <a:xfrm>
            <a:off x="5076056" y="2852936"/>
            <a:ext cx="460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Q</a:t>
            </a:r>
          </a:p>
        </p:txBody>
      </p:sp>
      <p:sp>
        <p:nvSpPr>
          <p:cNvPr id="37900" name="Line 19"/>
          <p:cNvSpPr>
            <a:spLocks noChangeShapeType="1"/>
          </p:cNvSpPr>
          <p:nvPr/>
        </p:nvSpPr>
        <p:spPr bwMode="auto">
          <a:xfrm>
            <a:off x="2699544" y="306409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1" name="Line 20"/>
          <p:cNvSpPr>
            <a:spLocks noChangeShapeType="1"/>
          </p:cNvSpPr>
          <p:nvPr/>
        </p:nvSpPr>
        <p:spPr bwMode="auto">
          <a:xfrm>
            <a:off x="4788694" y="2127474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2" name="Line 21"/>
          <p:cNvSpPr>
            <a:spLocks noChangeShapeType="1"/>
          </p:cNvSpPr>
          <p:nvPr/>
        </p:nvSpPr>
        <p:spPr bwMode="auto">
          <a:xfrm>
            <a:off x="3852069" y="2487836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3" name="Line 23"/>
          <p:cNvSpPr>
            <a:spLocks noChangeShapeType="1"/>
          </p:cNvSpPr>
          <p:nvPr/>
        </p:nvSpPr>
        <p:spPr bwMode="auto">
          <a:xfrm>
            <a:off x="2988469" y="277517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4" name="Line 24"/>
          <p:cNvSpPr>
            <a:spLocks noChangeShapeType="1"/>
          </p:cNvSpPr>
          <p:nvPr/>
        </p:nvSpPr>
        <p:spPr bwMode="auto">
          <a:xfrm>
            <a:off x="5076031" y="1840136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5" name="Text Box 26"/>
          <p:cNvSpPr txBox="1">
            <a:spLocks noChangeArrowheads="1"/>
          </p:cNvSpPr>
          <p:nvPr/>
        </p:nvSpPr>
        <p:spPr bwMode="auto">
          <a:xfrm>
            <a:off x="1259632" y="5229200"/>
            <a:ext cx="18261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新細明體" pitchFamily="18" charset="-120"/>
              </a:rPr>
              <a:t>遞減階段</a:t>
            </a:r>
          </a:p>
        </p:txBody>
      </p:sp>
      <p:sp>
        <p:nvSpPr>
          <p:cNvPr id="37906" name="Text Box 27"/>
          <p:cNvSpPr txBox="1">
            <a:spLocks noChangeArrowheads="1"/>
          </p:cNvSpPr>
          <p:nvPr/>
        </p:nvSpPr>
        <p:spPr bwMode="auto">
          <a:xfrm>
            <a:off x="6012160" y="5229200"/>
            <a:ext cx="18261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新細明體" pitchFamily="18" charset="-120"/>
              </a:rPr>
              <a:t>遞增階段</a:t>
            </a:r>
          </a:p>
        </p:txBody>
      </p:sp>
      <p:sp>
        <p:nvSpPr>
          <p:cNvPr id="37907" name="Freeform 28"/>
          <p:cNvSpPr>
            <a:spLocks/>
          </p:cNvSpPr>
          <p:nvPr/>
        </p:nvSpPr>
        <p:spPr bwMode="auto">
          <a:xfrm>
            <a:off x="1403648" y="2924944"/>
            <a:ext cx="6120680" cy="2736305"/>
          </a:xfrm>
          <a:custGeom>
            <a:avLst/>
            <a:gdLst>
              <a:gd name="T0" fmla="*/ 0 w 2313"/>
              <a:gd name="T1" fmla="*/ 0 h 975"/>
              <a:gd name="T2" fmla="*/ 499 w 2313"/>
              <a:gd name="T3" fmla="*/ 771 h 975"/>
              <a:gd name="T4" fmla="*/ 998 w 2313"/>
              <a:gd name="T5" fmla="*/ 952 h 975"/>
              <a:gd name="T6" fmla="*/ 1542 w 2313"/>
              <a:gd name="T7" fmla="*/ 907 h 975"/>
              <a:gd name="T8" fmla="*/ 1905 w 2313"/>
              <a:gd name="T9" fmla="*/ 726 h 975"/>
              <a:gd name="T10" fmla="*/ 2313 w 2313"/>
              <a:gd name="T11" fmla="*/ 45 h 9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13"/>
              <a:gd name="T19" fmla="*/ 0 h 975"/>
              <a:gd name="T20" fmla="*/ 2313 w 2313"/>
              <a:gd name="T21" fmla="*/ 975 h 9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13" h="975">
                <a:moveTo>
                  <a:pt x="0" y="0"/>
                </a:moveTo>
                <a:cubicBezTo>
                  <a:pt x="166" y="306"/>
                  <a:pt x="333" y="612"/>
                  <a:pt x="499" y="771"/>
                </a:cubicBezTo>
                <a:cubicBezTo>
                  <a:pt x="665" y="930"/>
                  <a:pt x="824" y="929"/>
                  <a:pt x="998" y="952"/>
                </a:cubicBezTo>
                <a:cubicBezTo>
                  <a:pt x="1172" y="975"/>
                  <a:pt x="1391" y="945"/>
                  <a:pt x="1542" y="907"/>
                </a:cubicBezTo>
                <a:cubicBezTo>
                  <a:pt x="1693" y="869"/>
                  <a:pt x="1777" y="870"/>
                  <a:pt x="1905" y="726"/>
                </a:cubicBezTo>
                <a:cubicBezTo>
                  <a:pt x="2033" y="582"/>
                  <a:pt x="2173" y="313"/>
                  <a:pt x="2313" y="45"/>
                </a:cubicBezTo>
              </a:path>
            </a:pathLst>
          </a:custGeom>
          <a:noFill/>
          <a:ln w="76200" cap="flat" cmpd="sng">
            <a:solidFill>
              <a:srgbClr val="FF3399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7908" name="Text Box 29"/>
          <p:cNvSpPr txBox="1">
            <a:spLocks noChangeArrowheads="1"/>
          </p:cNvSpPr>
          <p:nvPr/>
        </p:nvSpPr>
        <p:spPr bwMode="auto">
          <a:xfrm>
            <a:off x="3563888" y="4653136"/>
            <a:ext cx="18261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新細明體" pitchFamily="18" charset="-120"/>
              </a:rPr>
              <a:t>不變階段</a:t>
            </a:r>
          </a:p>
        </p:txBody>
      </p:sp>
      <p:sp>
        <p:nvSpPr>
          <p:cNvPr id="37909" name="Line 30"/>
          <p:cNvSpPr>
            <a:spLocks noChangeShapeType="1"/>
          </p:cNvSpPr>
          <p:nvPr/>
        </p:nvSpPr>
        <p:spPr bwMode="auto">
          <a:xfrm>
            <a:off x="3275856" y="3645024"/>
            <a:ext cx="0" cy="22320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7910" name="Line 31"/>
          <p:cNvSpPr>
            <a:spLocks noChangeShapeType="1"/>
          </p:cNvSpPr>
          <p:nvPr/>
        </p:nvSpPr>
        <p:spPr bwMode="auto">
          <a:xfrm>
            <a:off x="5508104" y="3717032"/>
            <a:ext cx="0" cy="22320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7911" name="Line 32"/>
          <p:cNvSpPr>
            <a:spLocks noChangeShapeType="1"/>
          </p:cNvSpPr>
          <p:nvPr/>
        </p:nvSpPr>
        <p:spPr bwMode="auto">
          <a:xfrm>
            <a:off x="2339752" y="4005064"/>
            <a:ext cx="431800" cy="503238"/>
          </a:xfrm>
          <a:prstGeom prst="line">
            <a:avLst/>
          </a:prstGeom>
          <a:noFill/>
          <a:ln w="57150">
            <a:solidFill>
              <a:srgbClr val="135322"/>
            </a:solidFill>
            <a:prstDash val="sysDot"/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7912" name="Line 33"/>
          <p:cNvSpPr>
            <a:spLocks noChangeShapeType="1"/>
          </p:cNvSpPr>
          <p:nvPr/>
        </p:nvSpPr>
        <p:spPr bwMode="auto">
          <a:xfrm flipV="1">
            <a:off x="6012160" y="4293096"/>
            <a:ext cx="360362" cy="504825"/>
          </a:xfrm>
          <a:prstGeom prst="line">
            <a:avLst/>
          </a:prstGeom>
          <a:noFill/>
          <a:ln w="57150">
            <a:solidFill>
              <a:srgbClr val="135322"/>
            </a:solidFill>
            <a:prstDash val="sysDot"/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7913" name="Line 34"/>
          <p:cNvSpPr>
            <a:spLocks noChangeShapeType="1"/>
          </p:cNvSpPr>
          <p:nvPr/>
        </p:nvSpPr>
        <p:spPr bwMode="auto">
          <a:xfrm flipV="1">
            <a:off x="4211960" y="5733256"/>
            <a:ext cx="649287" cy="1588"/>
          </a:xfrm>
          <a:prstGeom prst="line">
            <a:avLst/>
          </a:prstGeom>
          <a:noFill/>
          <a:ln w="57150">
            <a:solidFill>
              <a:srgbClr val="135322"/>
            </a:solidFill>
            <a:prstDash val="sysDot"/>
            <a:miter lim="800000"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6" name="向右箭號 25"/>
          <p:cNvSpPr/>
          <p:nvPr/>
        </p:nvSpPr>
        <p:spPr bwMode="auto">
          <a:xfrm rot="5400000">
            <a:off x="3619703" y="2869129"/>
            <a:ext cx="824474" cy="79208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7559675" cy="100965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3-9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邊際成本的遞減與遞增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557338"/>
            <a:ext cx="7786687" cy="4573587"/>
          </a:xfrm>
        </p:spPr>
        <p:txBody>
          <a:bodyPr/>
          <a:lstStyle/>
          <a:p>
            <a:pPr marL="590550" indent="-590550" eaLnBrk="1" hangingPunct="1">
              <a:lnSpc>
                <a:spcPct val="110000"/>
              </a:lnSpc>
              <a:buClr>
                <a:srgbClr val="660066"/>
              </a:buClr>
              <a:buSzTx/>
            </a:pPr>
            <a:r>
              <a:rPr lang="zh-TW" altLang="en-US" sz="2800" dirty="0" smtClean="0">
                <a:solidFill>
                  <a:srgbClr val="FF0000"/>
                </a:solidFill>
              </a:rPr>
              <a:t>遞減的原因</a:t>
            </a:r>
            <a:r>
              <a:rPr lang="zh-TW" altLang="en-US" sz="2800" dirty="0" smtClean="0"/>
              <a:t>：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技術熟練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設備充分利用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分攤成本降低</a:t>
            </a:r>
          </a:p>
          <a:p>
            <a:pPr marL="590550" indent="-590550" eaLnBrk="1" hangingPunct="1">
              <a:lnSpc>
                <a:spcPct val="110000"/>
              </a:lnSpc>
              <a:buClr>
                <a:srgbClr val="660066"/>
              </a:buClr>
              <a:buSzTx/>
            </a:pPr>
            <a:r>
              <a:rPr lang="zh-TW" altLang="en-US" sz="2800" dirty="0" smtClean="0">
                <a:solidFill>
                  <a:srgbClr val="FF0000"/>
                </a:solidFill>
              </a:rPr>
              <a:t>遞增的原因</a:t>
            </a:r>
            <a:r>
              <a:rPr lang="zh-TW" altLang="en-US" sz="2800" dirty="0" smtClean="0"/>
              <a:t>：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技術的突破到瓶頸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生產設備遇到擁擠瓶頸</a:t>
            </a:r>
          </a:p>
          <a:p>
            <a:pPr marL="952500" lvl="1" indent="-608013" eaLnBrk="1" hangingPunct="1">
              <a:lnSpc>
                <a:spcPct val="110000"/>
              </a:lnSpc>
              <a:buClr>
                <a:srgbClr val="660066"/>
              </a:buClr>
              <a:buSzTx/>
              <a:buFontTx/>
              <a:buAutoNum type="circleNumWdWhitePlain"/>
            </a:pPr>
            <a:r>
              <a:rPr lang="zh-TW" altLang="en-US" sz="2800" dirty="0" smtClean="0"/>
              <a:t>好的人才愈來愈難找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4888" cy="93027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3-10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不同產業的成本階段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892" name="Line 5"/>
          <p:cNvSpPr>
            <a:spLocks noChangeShapeType="1"/>
          </p:cNvSpPr>
          <p:nvPr/>
        </p:nvSpPr>
        <p:spPr bwMode="auto">
          <a:xfrm flipV="1">
            <a:off x="1187624" y="1844824"/>
            <a:ext cx="0" cy="410445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755576" y="1196752"/>
            <a:ext cx="703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MC</a:t>
            </a:r>
          </a:p>
        </p:txBody>
      </p:sp>
      <p:sp>
        <p:nvSpPr>
          <p:cNvPr id="37896" name="Text Box 14"/>
          <p:cNvSpPr txBox="1">
            <a:spLocks noChangeArrowheads="1"/>
          </p:cNvSpPr>
          <p:nvPr/>
        </p:nvSpPr>
        <p:spPr bwMode="auto">
          <a:xfrm>
            <a:off x="7884368" y="566124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Q</a:t>
            </a:r>
          </a:p>
        </p:txBody>
      </p:sp>
      <p:sp>
        <p:nvSpPr>
          <p:cNvPr id="37897" name="Line 15"/>
          <p:cNvSpPr>
            <a:spLocks noChangeShapeType="1"/>
          </p:cNvSpPr>
          <p:nvPr/>
        </p:nvSpPr>
        <p:spPr bwMode="auto">
          <a:xfrm>
            <a:off x="1187624" y="5949280"/>
            <a:ext cx="648072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907" name="Freeform 28"/>
          <p:cNvSpPr>
            <a:spLocks/>
          </p:cNvSpPr>
          <p:nvPr/>
        </p:nvSpPr>
        <p:spPr bwMode="auto">
          <a:xfrm>
            <a:off x="1331640" y="2492896"/>
            <a:ext cx="6048672" cy="2808312"/>
          </a:xfrm>
          <a:custGeom>
            <a:avLst/>
            <a:gdLst>
              <a:gd name="T0" fmla="*/ 0 w 2313"/>
              <a:gd name="T1" fmla="*/ 0 h 975"/>
              <a:gd name="T2" fmla="*/ 499 w 2313"/>
              <a:gd name="T3" fmla="*/ 771 h 975"/>
              <a:gd name="T4" fmla="*/ 998 w 2313"/>
              <a:gd name="T5" fmla="*/ 952 h 975"/>
              <a:gd name="T6" fmla="*/ 1542 w 2313"/>
              <a:gd name="T7" fmla="*/ 907 h 975"/>
              <a:gd name="T8" fmla="*/ 1905 w 2313"/>
              <a:gd name="T9" fmla="*/ 726 h 975"/>
              <a:gd name="T10" fmla="*/ 2313 w 2313"/>
              <a:gd name="T11" fmla="*/ 45 h 9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13"/>
              <a:gd name="T19" fmla="*/ 0 h 975"/>
              <a:gd name="T20" fmla="*/ 2313 w 2313"/>
              <a:gd name="T21" fmla="*/ 975 h 97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13" h="975">
                <a:moveTo>
                  <a:pt x="0" y="0"/>
                </a:moveTo>
                <a:cubicBezTo>
                  <a:pt x="166" y="306"/>
                  <a:pt x="333" y="612"/>
                  <a:pt x="499" y="771"/>
                </a:cubicBezTo>
                <a:cubicBezTo>
                  <a:pt x="665" y="930"/>
                  <a:pt x="824" y="929"/>
                  <a:pt x="998" y="952"/>
                </a:cubicBezTo>
                <a:cubicBezTo>
                  <a:pt x="1172" y="975"/>
                  <a:pt x="1391" y="945"/>
                  <a:pt x="1542" y="907"/>
                </a:cubicBezTo>
                <a:cubicBezTo>
                  <a:pt x="1693" y="869"/>
                  <a:pt x="1777" y="870"/>
                  <a:pt x="1905" y="726"/>
                </a:cubicBezTo>
                <a:cubicBezTo>
                  <a:pt x="2033" y="582"/>
                  <a:pt x="2173" y="313"/>
                  <a:pt x="2313" y="45"/>
                </a:cubicBezTo>
              </a:path>
            </a:pathLst>
          </a:custGeom>
          <a:noFill/>
          <a:ln w="76200" cap="flat" cmpd="sng">
            <a:solidFill>
              <a:srgbClr val="FF3399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8" name="手繪多邊形 27"/>
          <p:cNvSpPr/>
          <p:nvPr/>
        </p:nvSpPr>
        <p:spPr bwMode="auto">
          <a:xfrm>
            <a:off x="1351280" y="2060848"/>
            <a:ext cx="5020920" cy="3345965"/>
          </a:xfrm>
          <a:custGeom>
            <a:avLst/>
            <a:gdLst>
              <a:gd name="connsiteX0" fmla="*/ 0 w 5588000"/>
              <a:gd name="connsiteY0" fmla="*/ 193040 h 3445933"/>
              <a:gd name="connsiteX1" fmla="*/ 599440 w 5588000"/>
              <a:gd name="connsiteY1" fmla="*/ 2346960 h 3445933"/>
              <a:gd name="connsiteX2" fmla="*/ 1666240 w 5588000"/>
              <a:gd name="connsiteY2" fmla="*/ 3444240 h 3445933"/>
              <a:gd name="connsiteX3" fmla="*/ 3545840 w 5588000"/>
              <a:gd name="connsiteY3" fmla="*/ 2336800 h 3445933"/>
              <a:gd name="connsiteX4" fmla="*/ 4876800 w 5588000"/>
              <a:gd name="connsiteY4" fmla="*/ 629920 h 3445933"/>
              <a:gd name="connsiteX5" fmla="*/ 5588000 w 5588000"/>
              <a:gd name="connsiteY5" fmla="*/ 0 h 344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8000" h="3445933">
                <a:moveTo>
                  <a:pt x="0" y="193040"/>
                </a:moveTo>
                <a:cubicBezTo>
                  <a:pt x="160866" y="999066"/>
                  <a:pt x="321733" y="1805093"/>
                  <a:pt x="599440" y="2346960"/>
                </a:cubicBezTo>
                <a:cubicBezTo>
                  <a:pt x="877147" y="2888827"/>
                  <a:pt x="1175173" y="3445933"/>
                  <a:pt x="1666240" y="3444240"/>
                </a:cubicBezTo>
                <a:cubicBezTo>
                  <a:pt x="2157307" y="3442547"/>
                  <a:pt x="3010747" y="2805853"/>
                  <a:pt x="3545840" y="2336800"/>
                </a:cubicBezTo>
                <a:cubicBezTo>
                  <a:pt x="4080933" y="1867747"/>
                  <a:pt x="4536440" y="1019387"/>
                  <a:pt x="4876800" y="629920"/>
                </a:cubicBezTo>
                <a:cubicBezTo>
                  <a:pt x="5217160" y="240453"/>
                  <a:pt x="5402580" y="120226"/>
                  <a:pt x="5588000" y="0"/>
                </a:cubicBezTo>
              </a:path>
            </a:pathLst>
          </a:custGeom>
          <a:noFill/>
          <a:ln w="317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手繪多邊形 28"/>
          <p:cNvSpPr/>
          <p:nvPr/>
        </p:nvSpPr>
        <p:spPr bwMode="auto">
          <a:xfrm>
            <a:off x="1432560" y="2042160"/>
            <a:ext cx="6410960" cy="3671147"/>
          </a:xfrm>
          <a:custGeom>
            <a:avLst/>
            <a:gdLst>
              <a:gd name="connsiteX0" fmla="*/ 0 w 6410960"/>
              <a:gd name="connsiteY0" fmla="*/ 0 h 3671147"/>
              <a:gd name="connsiteX1" fmla="*/ 1452880 w 6410960"/>
              <a:gd name="connsiteY1" fmla="*/ 3078480 h 3671147"/>
              <a:gd name="connsiteX2" fmla="*/ 6410960 w 6410960"/>
              <a:gd name="connsiteY2" fmla="*/ 3556000 h 367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0960" h="3671147">
                <a:moveTo>
                  <a:pt x="0" y="0"/>
                </a:moveTo>
                <a:cubicBezTo>
                  <a:pt x="192193" y="1242906"/>
                  <a:pt x="384387" y="2485813"/>
                  <a:pt x="1452880" y="3078480"/>
                </a:cubicBezTo>
                <a:cubicBezTo>
                  <a:pt x="2521373" y="3671147"/>
                  <a:pt x="4466166" y="3613573"/>
                  <a:pt x="6410960" y="3556000"/>
                </a:cubicBezTo>
              </a:path>
            </a:pathLst>
          </a:custGeom>
          <a:noFill/>
          <a:ln w="38100" cap="flat" cmpd="sng" algn="ctr">
            <a:solidFill>
              <a:srgbClr val="0D5F07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6588224" y="1772816"/>
            <a:ext cx="428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A</a:t>
            </a:r>
            <a:endParaRPr lang="en-US" altLang="zh-TW" sz="2800" dirty="0">
              <a:latin typeface="新細明體" pitchFamily="18" charset="-120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7452320" y="2276872"/>
            <a:ext cx="4090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B</a:t>
            </a:r>
            <a:endParaRPr lang="en-US" altLang="zh-TW" sz="2800" dirty="0">
              <a:latin typeface="新細明體" pitchFamily="18" charset="-12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7308304" y="4941168"/>
            <a:ext cx="4090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C</a:t>
            </a:r>
            <a:endParaRPr lang="en-US" altLang="zh-TW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9695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3-11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固定成本與變動成本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929562" cy="4575175"/>
          </a:xfrm>
        </p:spPr>
        <p:txBody>
          <a:bodyPr/>
          <a:lstStyle/>
          <a:p>
            <a:pPr marL="571500" indent="-571500" eaLnBrk="1" hangingPunct="1">
              <a:lnSpc>
                <a:spcPct val="150000"/>
              </a:lnSpc>
              <a:buSzTx/>
            </a:pPr>
            <a:r>
              <a:rPr lang="en-US" altLang="zh-TW" sz="2800" dirty="0" smtClean="0"/>
              <a:t>TC </a:t>
            </a:r>
            <a:r>
              <a:rPr lang="zh-TW" altLang="en-US" sz="2800" dirty="0" smtClean="0"/>
              <a:t>＝ </a:t>
            </a:r>
            <a:r>
              <a:rPr lang="en-US" altLang="zh-TW" sz="2800" dirty="0" smtClean="0"/>
              <a:t>FC + VC</a:t>
            </a:r>
          </a:p>
          <a:p>
            <a:pPr marL="571500" indent="-571500" eaLnBrk="1" hangingPunct="1">
              <a:lnSpc>
                <a:spcPct val="150000"/>
              </a:lnSpc>
              <a:buSzTx/>
            </a:pPr>
            <a:r>
              <a:rPr lang="zh-TW" altLang="en-US" sz="2800" dirty="0" smtClean="0"/>
              <a:t>固定成本 </a:t>
            </a:r>
            <a:r>
              <a:rPr lang="en-US" altLang="zh-TW" sz="2800" dirty="0" smtClean="0"/>
              <a:t>(FC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fixed cost )</a:t>
            </a:r>
            <a:r>
              <a:rPr lang="zh-TW" altLang="en-US" sz="2800" dirty="0" smtClean="0"/>
              <a:t>：不隨產出規模改變的投入因素費用，主要的機器；</a:t>
            </a:r>
          </a:p>
          <a:p>
            <a:pPr marL="571500" indent="-571500" eaLnBrk="1" hangingPunct="1">
              <a:lnSpc>
                <a:spcPct val="150000"/>
              </a:lnSpc>
              <a:buSzTx/>
            </a:pPr>
            <a:r>
              <a:rPr lang="zh-TW" altLang="en-US" sz="2800" dirty="0" smtClean="0"/>
              <a:t>變動成本 </a:t>
            </a:r>
            <a:r>
              <a:rPr lang="en-US" altLang="zh-TW" sz="2800" dirty="0" smtClean="0"/>
              <a:t>(VC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variable cost )</a:t>
            </a:r>
            <a:r>
              <a:rPr lang="zh-TW" altLang="en-US" sz="2800" dirty="0" smtClean="0"/>
              <a:t> ：隨產出規模改變的投入因素費用，主要是勞力。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4888" cy="93027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3-12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en-US" altLang="zh-TW" sz="4000" dirty="0" smtClean="0">
                <a:latin typeface="新細明體" pitchFamily="18" charset="-120"/>
              </a:rPr>
              <a:t>TC </a:t>
            </a:r>
            <a:r>
              <a:rPr lang="zh-TW" altLang="en-US" sz="4000" dirty="0" smtClean="0">
                <a:latin typeface="新細明體" pitchFamily="18" charset="-120"/>
              </a:rPr>
              <a:t>＝ </a:t>
            </a:r>
            <a:r>
              <a:rPr lang="en-US" altLang="zh-TW" sz="4000" dirty="0" smtClean="0">
                <a:latin typeface="新細明體" pitchFamily="18" charset="-120"/>
              </a:rPr>
              <a:t>FC + VC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892" name="Line 5"/>
          <p:cNvSpPr>
            <a:spLocks noChangeShapeType="1"/>
          </p:cNvSpPr>
          <p:nvPr/>
        </p:nvSpPr>
        <p:spPr bwMode="auto">
          <a:xfrm flipV="1">
            <a:off x="1187624" y="1268759"/>
            <a:ext cx="0" cy="4680519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251520" y="1340768"/>
            <a:ext cx="652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AC</a:t>
            </a:r>
            <a:endParaRPr lang="en-US" altLang="zh-TW" sz="2800" dirty="0">
              <a:latin typeface="新細明體" pitchFamily="18" charset="-120"/>
            </a:endParaRPr>
          </a:p>
        </p:txBody>
      </p:sp>
      <p:sp>
        <p:nvSpPr>
          <p:cNvPr id="37896" name="Text Box 14"/>
          <p:cNvSpPr txBox="1">
            <a:spLocks noChangeArrowheads="1"/>
          </p:cNvSpPr>
          <p:nvPr/>
        </p:nvSpPr>
        <p:spPr bwMode="auto">
          <a:xfrm>
            <a:off x="7884368" y="566124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dirty="0">
                <a:latin typeface="新細明體" pitchFamily="18" charset="-120"/>
              </a:rPr>
              <a:t>Q</a:t>
            </a:r>
          </a:p>
        </p:txBody>
      </p:sp>
      <p:sp>
        <p:nvSpPr>
          <p:cNvPr id="37897" name="Line 15"/>
          <p:cNvSpPr>
            <a:spLocks noChangeShapeType="1"/>
          </p:cNvSpPr>
          <p:nvPr/>
        </p:nvSpPr>
        <p:spPr bwMode="auto">
          <a:xfrm>
            <a:off x="1187624" y="5949280"/>
            <a:ext cx="648072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29" name="手繪多邊形 28"/>
          <p:cNvSpPr/>
          <p:nvPr/>
        </p:nvSpPr>
        <p:spPr bwMode="auto">
          <a:xfrm rot="298605">
            <a:off x="1073818" y="3402517"/>
            <a:ext cx="6132269" cy="2357223"/>
          </a:xfrm>
          <a:custGeom>
            <a:avLst/>
            <a:gdLst>
              <a:gd name="connsiteX0" fmla="*/ 0 w 6410960"/>
              <a:gd name="connsiteY0" fmla="*/ 0 h 3671147"/>
              <a:gd name="connsiteX1" fmla="*/ 1452880 w 6410960"/>
              <a:gd name="connsiteY1" fmla="*/ 3078480 h 3671147"/>
              <a:gd name="connsiteX2" fmla="*/ 6410960 w 6410960"/>
              <a:gd name="connsiteY2" fmla="*/ 3556000 h 367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0960" h="3671147">
                <a:moveTo>
                  <a:pt x="0" y="0"/>
                </a:moveTo>
                <a:cubicBezTo>
                  <a:pt x="192193" y="1242906"/>
                  <a:pt x="384387" y="2485813"/>
                  <a:pt x="1452880" y="3078480"/>
                </a:cubicBezTo>
                <a:cubicBezTo>
                  <a:pt x="2521373" y="3671147"/>
                  <a:pt x="4466166" y="3613573"/>
                  <a:pt x="6410960" y="3556000"/>
                </a:cubicBezTo>
              </a:path>
            </a:pathLst>
          </a:custGeom>
          <a:noFill/>
          <a:ln w="38100" cap="flat" cmpd="sng" algn="ctr">
            <a:solidFill>
              <a:srgbClr val="0D5F07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076056" y="5229200"/>
            <a:ext cx="596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FC</a:t>
            </a:r>
            <a:endParaRPr lang="en-US" altLang="zh-TW" sz="2800" dirty="0">
              <a:latin typeface="新細明體" pitchFamily="18" charset="-120"/>
            </a:endParaRPr>
          </a:p>
        </p:txBody>
      </p:sp>
      <p:cxnSp>
        <p:nvCxnSpPr>
          <p:cNvPr id="15" name="直線接點 14"/>
          <p:cNvCxnSpPr/>
          <p:nvPr/>
        </p:nvCxnSpPr>
        <p:spPr bwMode="auto">
          <a:xfrm>
            <a:off x="1187624" y="4365104"/>
            <a:ext cx="590465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779912" y="4437112"/>
            <a:ext cx="652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VC</a:t>
            </a:r>
            <a:endParaRPr lang="en-US" altLang="zh-TW" sz="2800" dirty="0">
              <a:latin typeface="新細明體" pitchFamily="18" charset="-120"/>
            </a:endParaRPr>
          </a:p>
        </p:txBody>
      </p:sp>
      <p:sp>
        <p:nvSpPr>
          <p:cNvPr id="17" name="手繪多邊形 16"/>
          <p:cNvSpPr/>
          <p:nvPr/>
        </p:nvSpPr>
        <p:spPr bwMode="auto">
          <a:xfrm rot="298605">
            <a:off x="1062288" y="1818340"/>
            <a:ext cx="6132269" cy="2357223"/>
          </a:xfrm>
          <a:custGeom>
            <a:avLst/>
            <a:gdLst>
              <a:gd name="connsiteX0" fmla="*/ 0 w 6410960"/>
              <a:gd name="connsiteY0" fmla="*/ 0 h 3671147"/>
              <a:gd name="connsiteX1" fmla="*/ 1452880 w 6410960"/>
              <a:gd name="connsiteY1" fmla="*/ 3078480 h 3671147"/>
              <a:gd name="connsiteX2" fmla="*/ 6410960 w 6410960"/>
              <a:gd name="connsiteY2" fmla="*/ 3556000 h 367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0960" h="3671147">
                <a:moveTo>
                  <a:pt x="0" y="0"/>
                </a:moveTo>
                <a:cubicBezTo>
                  <a:pt x="192193" y="1242906"/>
                  <a:pt x="384387" y="2485813"/>
                  <a:pt x="1452880" y="3078480"/>
                </a:cubicBezTo>
                <a:cubicBezTo>
                  <a:pt x="2521373" y="3671147"/>
                  <a:pt x="4466166" y="3613573"/>
                  <a:pt x="6410960" y="3556000"/>
                </a:cubicBezTo>
              </a:path>
            </a:pathLst>
          </a:custGeom>
          <a:noFill/>
          <a:ln w="508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627784" y="3068960"/>
            <a:ext cx="615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新細明體" pitchFamily="18" charset="-120"/>
              </a:rPr>
              <a:t>TC</a:t>
            </a:r>
            <a:endParaRPr lang="en-US" altLang="zh-TW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620713"/>
            <a:ext cx="6840538" cy="3744912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FF0000"/>
                </a:solidFill>
                <a:latin typeface="新細明體" pitchFamily="18" charset="-120"/>
              </a:rPr>
              <a:t>四、</a:t>
            </a:r>
            <a:r>
              <a:rPr lang="en-US" altLang="zh-TW" sz="6000" dirty="0" smtClean="0">
                <a:solidFill>
                  <a:srgbClr val="FF0000"/>
                </a:solidFill>
                <a:latin typeface="新細明體" pitchFamily="18" charset="-120"/>
              </a:rPr>
              <a:t>  </a:t>
            </a:r>
            <a:r>
              <a:rPr lang="zh-TW" altLang="en-US" sz="6000" dirty="0" smtClean="0">
                <a:solidFill>
                  <a:srgbClr val="FF0000"/>
                </a:solidFill>
                <a:latin typeface="新細明體" pitchFamily="18" charset="-120"/>
              </a:rPr>
              <a:t> </a:t>
            </a:r>
            <a:r>
              <a:rPr lang="en-US" altLang="zh-TW" sz="6000" dirty="0" smtClean="0">
                <a:solidFill>
                  <a:srgbClr val="FF0000"/>
                </a:solidFill>
                <a:latin typeface="新細明體" pitchFamily="18" charset="-120"/>
              </a:rPr>
              <a:t/>
            </a:r>
            <a:br>
              <a:rPr lang="en-US" altLang="zh-TW" sz="6000" dirty="0" smtClean="0">
                <a:solidFill>
                  <a:srgbClr val="FF0000"/>
                </a:solidFill>
                <a:latin typeface="新細明體" pitchFamily="18" charset="-120"/>
              </a:rPr>
            </a:br>
            <a:r>
              <a:rPr lang="en-US" altLang="zh-TW" sz="6000" dirty="0" smtClean="0">
                <a:solidFill>
                  <a:srgbClr val="FF0000"/>
                </a:solidFill>
                <a:latin typeface="新細明體" pitchFamily="18" charset="-120"/>
              </a:rPr>
              <a:t/>
            </a:r>
            <a:br>
              <a:rPr lang="en-US" altLang="zh-TW" sz="6000" dirty="0" smtClean="0">
                <a:solidFill>
                  <a:srgbClr val="FF0000"/>
                </a:solidFill>
                <a:latin typeface="新細明體" pitchFamily="18" charset="-120"/>
              </a:rPr>
            </a:br>
            <a:r>
              <a:rPr lang="zh-TW" altLang="en-US" sz="6000" dirty="0" smtClean="0">
                <a:solidFill>
                  <a:srgbClr val="FF0000"/>
                </a:solidFill>
                <a:latin typeface="新細明體" pitchFamily="18" charset="-120"/>
              </a:rPr>
              <a:t>收益與利潤</a:t>
            </a:r>
          </a:p>
        </p:txBody>
      </p:sp>
      <p:sp>
        <p:nvSpPr>
          <p:cNvPr id="9219" name="投影片編號版面配置區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686CA8-0014-41B2-882B-FDFF10F22BD0}" type="slidenum">
              <a:rPr lang="zh-TW" altLang="en-US" smtClean="0">
                <a:latin typeface="Arial" pitchFamily="34" charset="0"/>
              </a:rPr>
              <a:pPr/>
              <a:t>36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41680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4-1 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收益</a:t>
            </a:r>
            <a:endParaRPr lang="en-US" altLang="zh-TW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7921625" cy="1439862"/>
          </a:xfrm>
        </p:spPr>
        <p:txBody>
          <a:bodyPr/>
          <a:lstStyle/>
          <a:p>
            <a:pPr marL="571500" lvl="1" indent="-571500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TW" altLang="en-US" sz="2400" dirty="0" smtClean="0"/>
              <a:t>收益 </a:t>
            </a:r>
            <a:r>
              <a:rPr lang="en-US" altLang="zh-TW" sz="2400" dirty="0" smtClean="0"/>
              <a:t>R (Revenue)</a:t>
            </a:r>
            <a:r>
              <a:rPr lang="zh-TW" altLang="en-US" sz="2400" dirty="0" smtClean="0"/>
              <a:t>  </a:t>
            </a:r>
            <a:r>
              <a:rPr lang="en-US" altLang="zh-TW" sz="2400" dirty="0" smtClean="0"/>
              <a:t>= </a:t>
            </a:r>
            <a:r>
              <a:rPr lang="zh-TW" altLang="en-US" sz="2400" dirty="0" smtClean="0"/>
              <a:t>單價</a:t>
            </a:r>
            <a:r>
              <a:rPr lang="en-US" altLang="zh-TW" sz="2400" dirty="0" smtClean="0"/>
              <a:t>‧</a:t>
            </a:r>
            <a:r>
              <a:rPr lang="zh-TW" altLang="en-US" sz="2400" dirty="0" smtClean="0"/>
              <a:t>產出量</a:t>
            </a:r>
            <a:r>
              <a:rPr lang="en-US" altLang="zh-TW" sz="2400" dirty="0" smtClean="0"/>
              <a:t>=P ‧Q  </a:t>
            </a:r>
            <a:r>
              <a:rPr lang="zh-TW" altLang="en-US" sz="2400" dirty="0" smtClean="0"/>
              <a:t>：</a:t>
            </a:r>
          </a:p>
          <a:p>
            <a:pPr marL="920750" lvl="1" indent="-571500" eaLnBrk="1" hangingPunct="1">
              <a:defRPr/>
            </a:pPr>
            <a:r>
              <a:rPr lang="zh-TW" altLang="en-US" sz="2400" dirty="0" smtClean="0"/>
              <a:t>收益受價格的影響。</a:t>
            </a:r>
            <a:endParaRPr lang="en-US" altLang="zh-TW" sz="2400" dirty="0" smtClean="0"/>
          </a:p>
          <a:p>
            <a:pPr marL="920750" lvl="1" indent="-571500" eaLnBrk="1" hangingPunct="1">
              <a:defRPr/>
            </a:pPr>
            <a:r>
              <a:rPr lang="zh-TW" altLang="en-US" sz="2400" dirty="0" smtClean="0"/>
              <a:t>假設：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一定可以賣出去，而 </a:t>
            </a:r>
            <a:r>
              <a:rPr lang="en-US" altLang="zh-TW" sz="2400" dirty="0" smtClean="0"/>
              <a:t>P</a:t>
            </a:r>
            <a:r>
              <a:rPr lang="zh-TW" altLang="en-US" sz="2400" dirty="0" smtClean="0"/>
              <a:t>不會受到 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的影響。</a:t>
            </a:r>
            <a:endParaRPr lang="en-US" altLang="zh-TW" sz="2400" dirty="0" smtClean="0"/>
          </a:p>
          <a:p>
            <a:pPr marL="571500" indent="-571500" eaLnBrk="1" hangingPunct="1">
              <a:buFont typeface="Wingdings" pitchFamily="2" charset="2"/>
              <a:buNone/>
              <a:defRPr/>
            </a:pPr>
            <a:endParaRPr lang="zh-TW" altLang="en-US" sz="2800" dirty="0" smtClean="0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 flipV="1">
            <a:off x="1836738" y="6094413"/>
            <a:ext cx="4608512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 flipV="1">
            <a:off x="1874838" y="3502025"/>
            <a:ext cx="34925" cy="2619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 flipV="1">
            <a:off x="1979613" y="4508500"/>
            <a:ext cx="3638550" cy="15557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6734175" y="5805488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0248" name="Rectangle 11"/>
          <p:cNvSpPr>
            <a:spLocks noChangeArrowheads="1"/>
          </p:cNvSpPr>
          <p:nvPr/>
        </p:nvSpPr>
        <p:spPr bwMode="auto">
          <a:xfrm>
            <a:off x="1404938" y="3500438"/>
            <a:ext cx="35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$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10249" name="Rectangle 16"/>
          <p:cNvSpPr>
            <a:spLocks noChangeArrowheads="1"/>
          </p:cNvSpPr>
          <p:nvPr/>
        </p:nvSpPr>
        <p:spPr bwMode="auto">
          <a:xfrm>
            <a:off x="5724525" y="4149725"/>
            <a:ext cx="1368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P2 </a:t>
            </a:r>
            <a:r>
              <a:rPr lang="en-US" altLang="zh-TW"/>
              <a:t>‧</a:t>
            </a:r>
            <a:r>
              <a:rPr lang="en-US" altLang="zh-TW" sz="2800">
                <a:latin typeface="新細明體" pitchFamily="18" charset="-120"/>
              </a:rPr>
              <a:t> Q</a:t>
            </a:r>
          </a:p>
        </p:txBody>
      </p:sp>
      <p:sp>
        <p:nvSpPr>
          <p:cNvPr id="10250" name="Line 22"/>
          <p:cNvSpPr>
            <a:spLocks noChangeShapeType="1"/>
          </p:cNvSpPr>
          <p:nvPr/>
        </p:nvSpPr>
        <p:spPr bwMode="auto">
          <a:xfrm flipV="1">
            <a:off x="1908175" y="3717925"/>
            <a:ext cx="3240088" cy="2376488"/>
          </a:xfrm>
          <a:prstGeom prst="line">
            <a:avLst/>
          </a:pr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51" name="Rectangle 23"/>
          <p:cNvSpPr>
            <a:spLocks noChangeArrowheads="1"/>
          </p:cNvSpPr>
          <p:nvPr/>
        </p:nvSpPr>
        <p:spPr bwMode="auto">
          <a:xfrm>
            <a:off x="5292725" y="3357563"/>
            <a:ext cx="1368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P1 </a:t>
            </a:r>
            <a:r>
              <a:rPr lang="en-US" altLang="zh-TW"/>
              <a:t>‧</a:t>
            </a:r>
            <a:r>
              <a:rPr lang="en-US" altLang="zh-TW" sz="2800">
                <a:latin typeface="新細明體" pitchFamily="18" charset="-120"/>
              </a:rPr>
              <a:t> Q</a:t>
            </a:r>
          </a:p>
        </p:txBody>
      </p:sp>
      <p:sp>
        <p:nvSpPr>
          <p:cNvPr id="10252" name="投影片編號版面配置區 1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663CD9-997C-4B71-9EF9-61A9A5EF4686}" type="slidenum">
              <a:rPr lang="zh-TW" altLang="en-US" smtClean="0">
                <a:latin typeface="Arial" pitchFamily="34" charset="0"/>
              </a:rPr>
              <a:pPr/>
              <a:t>37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41680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4-2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收益與產量</a:t>
            </a:r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 flipV="1">
            <a:off x="1620838" y="5876925"/>
            <a:ext cx="5038725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268" name="Line 5"/>
          <p:cNvSpPr>
            <a:spLocks noChangeShapeType="1"/>
          </p:cNvSpPr>
          <p:nvPr/>
        </p:nvSpPr>
        <p:spPr bwMode="auto">
          <a:xfrm flipV="1">
            <a:off x="1658938" y="2781300"/>
            <a:ext cx="33337" cy="3122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6877050" y="5588000"/>
            <a:ext cx="42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187450" y="2565400"/>
            <a:ext cx="35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$</a:t>
            </a:r>
            <a:endParaRPr lang="zh-TW" altLang="en-US" sz="2800">
              <a:latin typeface="新細明體" pitchFamily="18" charset="-120"/>
            </a:endParaRP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6300788" y="3933825"/>
            <a:ext cx="1368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P(Q)</a:t>
            </a:r>
          </a:p>
        </p:txBody>
      </p:sp>
      <p:sp>
        <p:nvSpPr>
          <p:cNvPr id="11272" name="Arc 14"/>
          <p:cNvSpPr>
            <a:spLocks/>
          </p:cNvSpPr>
          <p:nvPr/>
        </p:nvSpPr>
        <p:spPr bwMode="auto">
          <a:xfrm rot="10800000" flipV="1">
            <a:off x="1692275" y="4076700"/>
            <a:ext cx="4535488" cy="1801813"/>
          </a:xfrm>
          <a:custGeom>
            <a:avLst/>
            <a:gdLst>
              <a:gd name="T0" fmla="*/ 0 w 22981"/>
              <a:gd name="T1" fmla="*/ 2147483647 h 21600"/>
              <a:gd name="T2" fmla="*/ 2147483647 w 22981"/>
              <a:gd name="T3" fmla="*/ 2147483647 h 21600"/>
              <a:gd name="T4" fmla="*/ 2147483647 w 22981"/>
              <a:gd name="T5" fmla="*/ 2147483647 h 21600"/>
              <a:gd name="T6" fmla="*/ 0 60000 65536"/>
              <a:gd name="T7" fmla="*/ 0 60000 65536"/>
              <a:gd name="T8" fmla="*/ 0 60000 65536"/>
              <a:gd name="T9" fmla="*/ 0 w 22981"/>
              <a:gd name="T10" fmla="*/ 0 h 21600"/>
              <a:gd name="T11" fmla="*/ 22981 w 2298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981" h="21600" fill="none" extrusionOk="0">
                <a:moveTo>
                  <a:pt x="0" y="44"/>
                </a:moveTo>
                <a:cubicBezTo>
                  <a:pt x="459" y="14"/>
                  <a:pt x="920" y="-1"/>
                  <a:pt x="1381" y="0"/>
                </a:cubicBezTo>
                <a:cubicBezTo>
                  <a:pt x="13310" y="0"/>
                  <a:pt x="22981" y="9670"/>
                  <a:pt x="22981" y="21600"/>
                </a:cubicBezTo>
              </a:path>
              <a:path w="22981" h="21600" stroke="0" extrusionOk="0">
                <a:moveTo>
                  <a:pt x="0" y="44"/>
                </a:moveTo>
                <a:cubicBezTo>
                  <a:pt x="459" y="14"/>
                  <a:pt x="920" y="-1"/>
                  <a:pt x="1381" y="0"/>
                </a:cubicBezTo>
                <a:cubicBezTo>
                  <a:pt x="13310" y="0"/>
                  <a:pt x="22981" y="9670"/>
                  <a:pt x="22981" y="21600"/>
                </a:cubicBezTo>
                <a:lnTo>
                  <a:pt x="1381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3" name="Rectangle 15"/>
          <p:cNvSpPr>
            <a:spLocks noChangeArrowheads="1"/>
          </p:cNvSpPr>
          <p:nvPr/>
        </p:nvSpPr>
        <p:spPr bwMode="auto">
          <a:xfrm>
            <a:off x="6011863" y="2636838"/>
            <a:ext cx="2519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R(Q)=P(Q)‧Q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116013" y="1268413"/>
            <a:ext cx="67691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zh-TW" altLang="en-US" sz="2400" kern="0" dirty="0">
                <a:latin typeface="新細明體" pitchFamily="18" charset="-120"/>
                <a:ea typeface="+mn-ea"/>
              </a:rPr>
              <a:t>若 </a:t>
            </a:r>
            <a:r>
              <a:rPr lang="en-US" altLang="zh-TW" sz="2400" kern="0" dirty="0">
                <a:latin typeface="新細明體" pitchFamily="18" charset="-120"/>
                <a:ea typeface="+mn-ea"/>
              </a:rPr>
              <a:t>P</a:t>
            </a:r>
            <a:r>
              <a:rPr lang="zh-TW" altLang="en-US" sz="2400" kern="0" dirty="0">
                <a:latin typeface="新細明體" pitchFamily="18" charset="-120"/>
                <a:ea typeface="+mn-ea"/>
              </a:rPr>
              <a:t>受 </a:t>
            </a:r>
            <a:r>
              <a:rPr lang="en-US" altLang="zh-TW" sz="2400" kern="0" dirty="0">
                <a:latin typeface="新細明體" pitchFamily="18" charset="-120"/>
                <a:ea typeface="+mn-ea"/>
              </a:rPr>
              <a:t>Q</a:t>
            </a:r>
            <a:r>
              <a:rPr lang="zh-TW" altLang="en-US" sz="2400" kern="0" dirty="0">
                <a:latin typeface="新細明體" pitchFamily="18" charset="-120"/>
                <a:ea typeface="+mn-ea"/>
              </a:rPr>
              <a:t>的影響，收益也會受產出的影響：</a:t>
            </a:r>
            <a:endParaRPr lang="en-US" altLang="zh-TW" sz="2400" kern="0" dirty="0">
              <a:latin typeface="新細明體" pitchFamily="18" charset="-120"/>
              <a:ea typeface="+mn-ea"/>
            </a:endParaRPr>
          </a:p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zh-TW" altLang="en-US" sz="2400" kern="0" dirty="0">
                <a:latin typeface="新細明體" pitchFamily="18" charset="-120"/>
                <a:ea typeface="+mn-ea"/>
              </a:rPr>
              <a:t>即 </a:t>
            </a:r>
            <a:r>
              <a:rPr lang="en-US" altLang="zh-TW" sz="2400" dirty="0">
                <a:latin typeface="新細明體" pitchFamily="18" charset="-120"/>
              </a:rPr>
              <a:t>R(Q)=P(Q)‧Q</a:t>
            </a:r>
          </a:p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zh-TW" altLang="en-US" sz="2400" kern="0" dirty="0">
                <a:latin typeface="新細明體" pitchFamily="18" charset="-120"/>
                <a:ea typeface="+mn-ea"/>
              </a:rPr>
              <a:t>。</a:t>
            </a:r>
            <a:endParaRPr lang="en-US" altLang="zh-TW" sz="2400" kern="0" dirty="0">
              <a:latin typeface="新細明體" pitchFamily="18" charset="-120"/>
              <a:ea typeface="+mn-ea"/>
            </a:endParaRPr>
          </a:p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zh-TW" altLang="en-US" sz="2400" kern="0" dirty="0">
              <a:latin typeface="新細明體" pitchFamily="18" charset="-120"/>
              <a:ea typeface="+mn-ea"/>
            </a:endParaRPr>
          </a:p>
        </p:txBody>
      </p:sp>
      <p:sp>
        <p:nvSpPr>
          <p:cNvPr id="15" name="Arc 14"/>
          <p:cNvSpPr>
            <a:spLocks/>
          </p:cNvSpPr>
          <p:nvPr/>
        </p:nvSpPr>
        <p:spPr bwMode="auto">
          <a:xfrm rot="10558968" flipV="1">
            <a:off x="1622425" y="3357563"/>
            <a:ext cx="4970463" cy="2306637"/>
          </a:xfrm>
          <a:custGeom>
            <a:avLst/>
            <a:gdLst>
              <a:gd name="T0" fmla="*/ 0 w 22981"/>
              <a:gd name="T1" fmla="*/ 3670 h 21600"/>
              <a:gd name="T2" fmla="*/ 4535488 w 22981"/>
              <a:gd name="T3" fmla="*/ 1801812 h 21600"/>
              <a:gd name="T4" fmla="*/ 272552 w 22981"/>
              <a:gd name="T5" fmla="*/ 1801812 h 21600"/>
              <a:gd name="T6" fmla="*/ 0 60000 65536"/>
              <a:gd name="T7" fmla="*/ 0 60000 65536"/>
              <a:gd name="T8" fmla="*/ 0 60000 65536"/>
              <a:gd name="T9" fmla="*/ 0 w 22981"/>
              <a:gd name="T10" fmla="*/ 0 h 21600"/>
              <a:gd name="T11" fmla="*/ 22981 w 2298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981" h="21600" fill="none" extrusionOk="0">
                <a:moveTo>
                  <a:pt x="0" y="44"/>
                </a:moveTo>
                <a:cubicBezTo>
                  <a:pt x="459" y="14"/>
                  <a:pt x="920" y="-1"/>
                  <a:pt x="1381" y="0"/>
                </a:cubicBezTo>
                <a:cubicBezTo>
                  <a:pt x="13310" y="0"/>
                  <a:pt x="22981" y="9670"/>
                  <a:pt x="22981" y="21600"/>
                </a:cubicBezTo>
              </a:path>
              <a:path w="22981" h="21600" stroke="0" extrusionOk="0">
                <a:moveTo>
                  <a:pt x="0" y="44"/>
                </a:moveTo>
                <a:cubicBezTo>
                  <a:pt x="459" y="14"/>
                  <a:pt x="920" y="-1"/>
                  <a:pt x="1381" y="0"/>
                </a:cubicBezTo>
                <a:cubicBezTo>
                  <a:pt x="13310" y="0"/>
                  <a:pt x="22981" y="9670"/>
                  <a:pt x="22981" y="21600"/>
                </a:cubicBezTo>
                <a:lnTo>
                  <a:pt x="1381" y="21600"/>
                </a:lnTo>
                <a:close/>
              </a:path>
            </a:pathLst>
          </a:custGeom>
          <a:noFill/>
          <a:ln w="57150" cmpd="sng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1276" name="投影片編號版面配置區 1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9F26CD-B967-4FA7-A0EF-4F6D0D65E5EE}" type="slidenum">
              <a:rPr lang="zh-TW" altLang="en-US" smtClean="0">
                <a:latin typeface="Arial" pitchFamily="34" charset="0"/>
              </a:rPr>
              <a:pPr/>
              <a:t>38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343775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4-3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邊際收益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 flipV="1">
            <a:off x="1476375" y="5229225"/>
            <a:ext cx="460851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V="1">
            <a:off x="1476375" y="2636838"/>
            <a:ext cx="73025" cy="35290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6229350" y="4868863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755650" y="23495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>
                <a:latin typeface="新細明體" pitchFamily="18" charset="-120"/>
              </a:rPr>
              <a:t>＄</a:t>
            </a:r>
          </a:p>
        </p:txBody>
      </p:sp>
      <p:sp>
        <p:nvSpPr>
          <p:cNvPr id="12295" name="Arc 10"/>
          <p:cNvSpPr>
            <a:spLocks/>
          </p:cNvSpPr>
          <p:nvPr/>
        </p:nvSpPr>
        <p:spPr bwMode="auto">
          <a:xfrm rot="10800000" flipV="1">
            <a:off x="1549400" y="3359150"/>
            <a:ext cx="4462463" cy="1873250"/>
          </a:xfrm>
          <a:custGeom>
            <a:avLst/>
            <a:gdLst>
              <a:gd name="T0" fmla="*/ 0 w 33700"/>
              <a:gd name="T1" fmla="*/ 2147483647 h 21600"/>
              <a:gd name="T2" fmla="*/ 2147483647 w 33700"/>
              <a:gd name="T3" fmla="*/ 2147483647 h 21600"/>
              <a:gd name="T4" fmla="*/ 2147483647 w 33700"/>
              <a:gd name="T5" fmla="*/ 2147483647 h 21600"/>
              <a:gd name="T6" fmla="*/ 0 60000 65536"/>
              <a:gd name="T7" fmla="*/ 0 60000 65536"/>
              <a:gd name="T8" fmla="*/ 0 60000 65536"/>
              <a:gd name="T9" fmla="*/ 0 w 33700"/>
              <a:gd name="T10" fmla="*/ 0 h 21600"/>
              <a:gd name="T11" fmla="*/ 33700 w 337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700" h="21600" fill="none" extrusionOk="0">
                <a:moveTo>
                  <a:pt x="0" y="3707"/>
                </a:moveTo>
                <a:cubicBezTo>
                  <a:pt x="3572" y="1291"/>
                  <a:pt x="7787" y="-1"/>
                  <a:pt x="12100" y="0"/>
                </a:cubicBezTo>
                <a:cubicBezTo>
                  <a:pt x="24029" y="0"/>
                  <a:pt x="33700" y="9670"/>
                  <a:pt x="33700" y="21600"/>
                </a:cubicBezTo>
              </a:path>
              <a:path w="33700" h="21600" stroke="0" extrusionOk="0">
                <a:moveTo>
                  <a:pt x="0" y="3707"/>
                </a:moveTo>
                <a:cubicBezTo>
                  <a:pt x="3572" y="1291"/>
                  <a:pt x="7787" y="-1"/>
                  <a:pt x="12100" y="0"/>
                </a:cubicBezTo>
                <a:cubicBezTo>
                  <a:pt x="24029" y="0"/>
                  <a:pt x="33700" y="9670"/>
                  <a:pt x="33700" y="21600"/>
                </a:cubicBezTo>
                <a:lnTo>
                  <a:pt x="12100" y="21600"/>
                </a:lnTo>
                <a:close/>
              </a:path>
            </a:pathLst>
          </a:custGeom>
          <a:noFill/>
          <a:ln w="76200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6" name="Rectangle 12"/>
          <p:cNvSpPr>
            <a:spLocks noChangeArrowheads="1"/>
          </p:cNvSpPr>
          <p:nvPr/>
        </p:nvSpPr>
        <p:spPr bwMode="auto">
          <a:xfrm>
            <a:off x="5795963" y="2997200"/>
            <a:ext cx="2519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R(Q)=P(Q)‧Q</a:t>
            </a:r>
          </a:p>
        </p:txBody>
      </p:sp>
      <p:sp>
        <p:nvSpPr>
          <p:cNvPr id="12297" name="Freeform 14"/>
          <p:cNvSpPr>
            <a:spLocks/>
          </p:cNvSpPr>
          <p:nvPr/>
        </p:nvSpPr>
        <p:spPr bwMode="auto">
          <a:xfrm rot="-378112">
            <a:off x="1741488" y="3722688"/>
            <a:ext cx="4076700" cy="2457450"/>
          </a:xfrm>
          <a:custGeom>
            <a:avLst/>
            <a:gdLst>
              <a:gd name="T0" fmla="*/ 0 w 2600"/>
              <a:gd name="T1" fmla="*/ 0 h 2184"/>
              <a:gd name="T2" fmla="*/ 2147483647 w 2600"/>
              <a:gd name="T3" fmla="*/ 2147483647 h 2184"/>
              <a:gd name="T4" fmla="*/ 2147483647 w 2600"/>
              <a:gd name="T5" fmla="*/ 2147483647 h 2184"/>
              <a:gd name="T6" fmla="*/ 2147483647 w 2600"/>
              <a:gd name="T7" fmla="*/ 2147483647 h 2184"/>
              <a:gd name="T8" fmla="*/ 2147483647 w 2600"/>
              <a:gd name="T9" fmla="*/ 2147483647 h 2184"/>
              <a:gd name="T10" fmla="*/ 2147483647 w 2600"/>
              <a:gd name="T11" fmla="*/ 2147483647 h 2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00"/>
              <a:gd name="T19" fmla="*/ 0 h 2184"/>
              <a:gd name="T20" fmla="*/ 2600 w 2600"/>
              <a:gd name="T21" fmla="*/ 2184 h 2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00" h="2184">
                <a:moveTo>
                  <a:pt x="0" y="0"/>
                </a:moveTo>
                <a:cubicBezTo>
                  <a:pt x="257" y="377"/>
                  <a:pt x="514" y="755"/>
                  <a:pt x="771" y="997"/>
                </a:cubicBezTo>
                <a:cubicBezTo>
                  <a:pt x="1028" y="1239"/>
                  <a:pt x="1300" y="1307"/>
                  <a:pt x="1542" y="1451"/>
                </a:cubicBezTo>
                <a:cubicBezTo>
                  <a:pt x="1784" y="1595"/>
                  <a:pt x="2057" y="1746"/>
                  <a:pt x="2223" y="1859"/>
                </a:cubicBezTo>
                <a:cubicBezTo>
                  <a:pt x="2389" y="1972"/>
                  <a:pt x="2480" y="2078"/>
                  <a:pt x="2540" y="2131"/>
                </a:cubicBezTo>
                <a:cubicBezTo>
                  <a:pt x="2600" y="2184"/>
                  <a:pt x="2593" y="2180"/>
                  <a:pt x="2586" y="2177"/>
                </a:cubicBezTo>
              </a:path>
            </a:pathLst>
          </a:custGeom>
          <a:noFill/>
          <a:ln w="76200" cap="flat" cmpd="sng">
            <a:solidFill>
              <a:srgbClr val="135322"/>
            </a:solidFill>
            <a:prstDash val="dash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298" name="Rectangle 15"/>
          <p:cNvSpPr>
            <a:spLocks noChangeArrowheads="1"/>
          </p:cNvSpPr>
          <p:nvPr/>
        </p:nvSpPr>
        <p:spPr bwMode="auto">
          <a:xfrm>
            <a:off x="971550" y="5013325"/>
            <a:ext cx="350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0</a:t>
            </a:r>
          </a:p>
        </p:txBody>
      </p:sp>
      <p:sp>
        <p:nvSpPr>
          <p:cNvPr id="12299" name="Rectangle 16"/>
          <p:cNvSpPr>
            <a:spLocks noChangeArrowheads="1"/>
          </p:cNvSpPr>
          <p:nvPr/>
        </p:nvSpPr>
        <p:spPr bwMode="auto">
          <a:xfrm>
            <a:off x="1763713" y="2349500"/>
            <a:ext cx="2519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MR(Q)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258888" y="1196975"/>
            <a:ext cx="669766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zh-TW" altLang="en-US" sz="2400" kern="0" dirty="0">
                <a:latin typeface="新細明體" pitchFamily="18" charset="-120"/>
                <a:ea typeface="+mn-ea"/>
              </a:rPr>
              <a:t>邊際收益  </a:t>
            </a:r>
            <a:r>
              <a:rPr lang="en-US" altLang="zh-TW" sz="2400" dirty="0">
                <a:solidFill>
                  <a:srgbClr val="800080"/>
                </a:solidFill>
                <a:latin typeface="+mn-lt"/>
              </a:rPr>
              <a:t>MR(Q)</a:t>
            </a:r>
            <a:r>
              <a:rPr lang="zh-TW" altLang="en-US" sz="2400" kern="0" dirty="0">
                <a:latin typeface="新細明體" pitchFamily="18" charset="-120"/>
                <a:ea typeface="+mn-ea"/>
              </a:rPr>
              <a:t>：每增加一單位產出，對總收益所增加</a:t>
            </a:r>
            <a:r>
              <a:rPr lang="en-US" altLang="zh-TW" sz="2400" kern="0" dirty="0">
                <a:latin typeface="新細明體" pitchFamily="18" charset="-120"/>
                <a:ea typeface="+mn-ea"/>
              </a:rPr>
              <a:t>(</a:t>
            </a:r>
            <a:r>
              <a:rPr lang="zh-TW" altLang="en-US" sz="2400" kern="0" dirty="0">
                <a:latin typeface="新細明體" pitchFamily="18" charset="-120"/>
                <a:ea typeface="+mn-ea"/>
              </a:rPr>
              <a:t>或減少</a:t>
            </a:r>
            <a:r>
              <a:rPr lang="en-US" altLang="zh-TW" sz="2400" kern="0" dirty="0">
                <a:latin typeface="新細明體" pitchFamily="18" charset="-120"/>
                <a:ea typeface="+mn-ea"/>
              </a:rPr>
              <a:t>)</a:t>
            </a:r>
            <a:r>
              <a:rPr lang="zh-TW" altLang="en-US" sz="2400" kern="0" dirty="0">
                <a:latin typeface="新細明體" pitchFamily="18" charset="-120"/>
                <a:ea typeface="+mn-ea"/>
              </a:rPr>
              <a:t>的數額。</a:t>
            </a:r>
            <a:endParaRPr lang="en-US" altLang="zh-TW" sz="2400" kern="0" dirty="0">
              <a:latin typeface="新細明體" pitchFamily="18" charset="-120"/>
              <a:ea typeface="+mn-ea"/>
            </a:endParaRPr>
          </a:p>
        </p:txBody>
      </p:sp>
      <p:sp>
        <p:nvSpPr>
          <p:cNvPr id="12301" name="投影片編號版面配置區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F58BB0-5224-41A9-86DE-4997206CF1A1}" type="slidenum">
              <a:rPr lang="zh-TW" altLang="en-US" smtClean="0">
                <a:latin typeface="Arial" pitchFamily="34" charset="0"/>
              </a:rPr>
              <a:pPr/>
              <a:t>39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5580063" y="33575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303" name="Line 13"/>
          <p:cNvSpPr>
            <a:spLocks noChangeShapeType="1"/>
          </p:cNvSpPr>
          <p:nvPr/>
        </p:nvSpPr>
        <p:spPr bwMode="auto">
          <a:xfrm>
            <a:off x="3132138" y="35734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304" name="Line 13"/>
          <p:cNvSpPr>
            <a:spLocks noChangeShapeType="1"/>
          </p:cNvSpPr>
          <p:nvPr/>
        </p:nvSpPr>
        <p:spPr bwMode="auto">
          <a:xfrm flipH="1">
            <a:off x="2555875" y="37893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305" name="Line 13"/>
          <p:cNvSpPr>
            <a:spLocks noChangeShapeType="1"/>
          </p:cNvSpPr>
          <p:nvPr/>
        </p:nvSpPr>
        <p:spPr bwMode="auto">
          <a:xfrm flipH="1">
            <a:off x="5003800" y="33575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306" name="Rectangle 16"/>
          <p:cNvSpPr>
            <a:spLocks noChangeArrowheads="1"/>
          </p:cNvSpPr>
          <p:nvPr/>
        </p:nvSpPr>
        <p:spPr bwMode="auto">
          <a:xfrm>
            <a:off x="3276600" y="3573463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200">
                <a:latin typeface="新細明體" pitchFamily="18" charset="-120"/>
              </a:rPr>
              <a:t>MR</a:t>
            </a:r>
          </a:p>
        </p:txBody>
      </p:sp>
      <p:sp>
        <p:nvSpPr>
          <p:cNvPr id="12307" name="Rectangle 16"/>
          <p:cNvSpPr>
            <a:spLocks noChangeArrowheads="1"/>
          </p:cNvSpPr>
          <p:nvPr/>
        </p:nvSpPr>
        <p:spPr bwMode="auto">
          <a:xfrm>
            <a:off x="2771775" y="3860800"/>
            <a:ext cx="6477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200">
                <a:latin typeface="新細明體" pitchFamily="18" charset="-120"/>
              </a:rPr>
              <a:t>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570788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轉換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992243" cy="4896569"/>
          </a:xfrm>
        </p:spPr>
        <p:txBody>
          <a:bodyPr/>
          <a:lstStyle/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自然資源</a:t>
            </a:r>
            <a:r>
              <a:rPr lang="zh-TW" altLang="en-US" sz="2800" dirty="0" smtClean="0">
                <a:solidFill>
                  <a:srgbClr val="800000"/>
                </a:solidFill>
              </a:rPr>
              <a:t>：</a:t>
            </a:r>
            <a:r>
              <a:rPr lang="zh-TW" altLang="en-US" sz="2800" dirty="0" smtClean="0"/>
              <a:t>沒有人類之前就已經存在，不論人類知不知道它們的存在。</a:t>
            </a:r>
            <a:endParaRPr lang="en-US" altLang="zh-TW" sz="2800" dirty="0" smtClean="0"/>
          </a:p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轉換</a:t>
            </a:r>
            <a:r>
              <a:rPr lang="zh-TW" altLang="en-US" sz="2800" dirty="0" smtClean="0"/>
              <a:t>：人類對自然資源所施加的改變。</a:t>
            </a:r>
            <a:endParaRPr lang="en-US" altLang="zh-TW" sz="2800" dirty="0" smtClean="0"/>
          </a:p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轉換的方式</a:t>
            </a:r>
            <a:r>
              <a:rPr lang="zh-TW" altLang="en-US" sz="2800" dirty="0" smtClean="0"/>
              <a:t>：</a:t>
            </a:r>
          </a:p>
          <a:p>
            <a:pPr marL="1096963" lvl="2" indent="-457200" eaLnBrk="1" hangingPunct="1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zh-TW" altLang="en-US" sz="2500" dirty="0" smtClean="0"/>
              <a:t>物理性質的轉換</a:t>
            </a:r>
            <a:endParaRPr lang="en-US" altLang="zh-TW" sz="2500" dirty="0" smtClean="0"/>
          </a:p>
          <a:p>
            <a:pPr marL="1096963" lvl="2" indent="-457200" eaLnBrk="1" hangingPunct="1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zh-TW" altLang="en-US" sz="2500" dirty="0" smtClean="0"/>
              <a:t>化學性質的轉換</a:t>
            </a:r>
            <a:endParaRPr lang="en-US" altLang="zh-TW" sz="2500" dirty="0" smtClean="0"/>
          </a:p>
          <a:p>
            <a:pPr marL="1096963" lvl="2" indent="-457200" eaLnBrk="1" hangingPunct="1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zh-TW" altLang="en-US" sz="2500" dirty="0" smtClean="0"/>
              <a:t>生物性質的轉換</a:t>
            </a:r>
            <a:endParaRPr lang="en-US" altLang="zh-TW" sz="2500" dirty="0" smtClean="0"/>
          </a:p>
          <a:p>
            <a:pPr marL="1096963" lvl="2" indent="-457200" eaLnBrk="1" hangingPunct="1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zh-TW" altLang="en-US" sz="2500" dirty="0" smtClean="0"/>
              <a:t>空間的轉換</a:t>
            </a:r>
            <a:endParaRPr lang="en-US" altLang="zh-TW" sz="2500" dirty="0" smtClean="0"/>
          </a:p>
          <a:p>
            <a:pPr marL="1096963" lvl="2" indent="-457200" eaLnBrk="1" hangingPunct="1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zh-TW" altLang="en-US" sz="2500" dirty="0" smtClean="0"/>
              <a:t>時間的轉換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561263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 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775575" cy="3384550"/>
          </a:xfrm>
        </p:spPr>
        <p:txBody>
          <a:bodyPr/>
          <a:lstStyle/>
          <a:p>
            <a:pPr marL="571500" indent="-571500" eaLnBrk="1" hangingPunct="1"/>
            <a:r>
              <a:rPr lang="zh-TW" altLang="en-US" sz="2800" dirty="0" smtClean="0">
                <a:latin typeface="新細明體" pitchFamily="18" charset="-120"/>
              </a:rPr>
              <a:t>利潤 </a:t>
            </a:r>
            <a:r>
              <a:rPr lang="el-GR" altLang="zh-TW" sz="2800" dirty="0" smtClean="0">
                <a:latin typeface="新細明體" pitchFamily="18" charset="-120"/>
              </a:rPr>
              <a:t>Π</a:t>
            </a:r>
            <a:r>
              <a:rPr lang="zh-TW" altLang="en-US" sz="2800" dirty="0" smtClean="0">
                <a:latin typeface="新細明體" pitchFamily="18" charset="-120"/>
              </a:rPr>
              <a:t> </a:t>
            </a:r>
            <a:r>
              <a:rPr lang="en-US" altLang="zh-TW" sz="2800" dirty="0" smtClean="0">
                <a:latin typeface="新細明體" pitchFamily="18" charset="-120"/>
              </a:rPr>
              <a:t>(Q) = </a:t>
            </a:r>
            <a:r>
              <a:rPr lang="zh-TW" altLang="en-US" sz="2800" dirty="0" smtClean="0">
                <a:latin typeface="新細明體" pitchFamily="18" charset="-120"/>
              </a:rPr>
              <a:t>收益 </a:t>
            </a:r>
            <a:r>
              <a:rPr lang="en-US" altLang="zh-TW" sz="2800" dirty="0" smtClean="0">
                <a:latin typeface="新細明體" pitchFamily="18" charset="-120"/>
              </a:rPr>
              <a:t>R</a:t>
            </a:r>
            <a:r>
              <a:rPr lang="zh-TW" altLang="en-US" sz="2800" dirty="0" smtClean="0">
                <a:latin typeface="新細明體" pitchFamily="18" charset="-120"/>
              </a:rPr>
              <a:t> </a:t>
            </a:r>
            <a:r>
              <a:rPr lang="en-US" altLang="zh-TW" sz="2800" dirty="0" smtClean="0">
                <a:latin typeface="新細明體" pitchFamily="18" charset="-120"/>
              </a:rPr>
              <a:t>(Q)</a:t>
            </a:r>
            <a:r>
              <a:rPr lang="zh-TW" altLang="en-US" sz="2800" dirty="0" smtClean="0">
                <a:latin typeface="新細明體" pitchFamily="18" charset="-120"/>
              </a:rPr>
              <a:t> </a:t>
            </a:r>
            <a:r>
              <a:rPr lang="en-US" altLang="zh-TW" sz="2800" dirty="0" smtClean="0">
                <a:latin typeface="新細明體" pitchFamily="18" charset="-120"/>
              </a:rPr>
              <a:t>- </a:t>
            </a:r>
            <a:r>
              <a:rPr lang="zh-TW" altLang="en-US" sz="2800" dirty="0" smtClean="0">
                <a:latin typeface="新細明體" pitchFamily="18" charset="-120"/>
              </a:rPr>
              <a:t>成本</a:t>
            </a:r>
            <a:r>
              <a:rPr lang="en-US" altLang="zh-TW" sz="2800" dirty="0" smtClean="0">
                <a:latin typeface="新細明體" pitchFamily="18" charset="-120"/>
              </a:rPr>
              <a:t>C</a:t>
            </a:r>
            <a:r>
              <a:rPr lang="zh-TW" altLang="en-US" sz="2800" dirty="0" smtClean="0">
                <a:latin typeface="新細明體" pitchFamily="18" charset="-120"/>
              </a:rPr>
              <a:t> </a:t>
            </a:r>
            <a:r>
              <a:rPr lang="en-US" altLang="zh-TW" sz="2800" dirty="0" smtClean="0">
                <a:latin typeface="新細明體" pitchFamily="18" charset="-120"/>
              </a:rPr>
              <a:t>(Q) </a:t>
            </a:r>
          </a:p>
          <a:p>
            <a:pPr marL="571500" indent="-571500" eaLnBrk="1" hangingPunct="1"/>
            <a:r>
              <a:rPr lang="zh-TW" altLang="en-US" sz="2800" dirty="0" smtClean="0">
                <a:latin typeface="新細明體" pitchFamily="18" charset="-120"/>
              </a:rPr>
              <a:t>影響利潤的計算：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buFont typeface="Arial" pitchFamily="34" charset="0"/>
              <a:buAutoNum type="arabicPeriod"/>
            </a:pPr>
            <a:r>
              <a:rPr lang="zh-TW" altLang="en-US" sz="2400" dirty="0" smtClean="0">
                <a:latin typeface="新細明體" pitchFamily="18" charset="-120"/>
              </a:rPr>
              <a:t>生產的階段：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216025" lvl="2" indent="-571500" eaLnBrk="1" hangingPunct="1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短期成本：只考慮勞動力和專利權的支出。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216025" lvl="2" indent="-571500" eaLnBrk="1" hangingPunct="1"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長期成本：考慮資本和土地支出的增加。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20750" lvl="1" indent="-571500" eaLnBrk="1" hangingPunct="1">
              <a:buFont typeface="Arial" pitchFamily="34" charset="0"/>
              <a:buAutoNum type="arabicPeriod"/>
            </a:pPr>
            <a:r>
              <a:rPr lang="zh-TW" altLang="en-US" sz="2400" dirty="0" smtClean="0">
                <a:latin typeface="新細明體" pitchFamily="18" charset="-120"/>
              </a:rPr>
              <a:t>不確定性：因未來誰也不知道。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>
              <a:buFont typeface="Wingdings" pitchFamily="2" charset="2"/>
              <a:buNone/>
            </a:pPr>
            <a:endParaRPr lang="en-US" altLang="zh-TW" sz="2800" dirty="0" smtClean="0">
              <a:latin typeface="新細明體" pitchFamily="18" charset="-120"/>
            </a:endParaRP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2BB21C-672B-47F3-B328-E9419D033B0F}" type="slidenum">
              <a:rPr lang="zh-TW" altLang="en-US" smtClean="0">
                <a:latin typeface="Arial" pitchFamily="34" charset="0"/>
              </a:rPr>
              <a:pPr/>
              <a:t>40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6285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邊際利潤 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3673475" cy="1223963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None/>
            </a:pPr>
            <a:r>
              <a:rPr lang="zh-TW" altLang="en-US" sz="2400" smtClean="0">
                <a:latin typeface="新細明體" pitchFamily="18" charset="-120"/>
              </a:rPr>
              <a:t>邊際利潤 </a:t>
            </a:r>
            <a:r>
              <a:rPr lang="en-US" altLang="zh-TW" sz="2400" smtClean="0">
                <a:latin typeface="新細明體" pitchFamily="18" charset="-120"/>
              </a:rPr>
              <a:t> </a:t>
            </a:r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en-US" altLang="zh-TW" sz="2400" smtClean="0">
                <a:latin typeface="新細明體" pitchFamily="18" charset="-120"/>
              </a:rPr>
              <a:t>= </a:t>
            </a:r>
            <a:r>
              <a:rPr lang="zh-TW" altLang="en-US" sz="2400" smtClean="0">
                <a:latin typeface="新細明體" pitchFamily="18" charset="-120"/>
              </a:rPr>
              <a:t>邊際收益 </a:t>
            </a:r>
            <a:r>
              <a:rPr lang="en-US" altLang="zh-TW" sz="2400" smtClean="0">
                <a:latin typeface="新細明體" pitchFamily="18" charset="-120"/>
              </a:rPr>
              <a:t>-</a:t>
            </a:r>
            <a:r>
              <a:rPr lang="zh-TW" altLang="en-US" sz="2400" smtClean="0">
                <a:latin typeface="新細明體" pitchFamily="18" charset="-120"/>
              </a:rPr>
              <a:t>邊際成本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11188" y="2492375"/>
            <a:ext cx="3529012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TW" sz="2400" b="1">
                <a:latin typeface="新細明體" pitchFamily="18" charset="-120"/>
              </a:rPr>
              <a:t>M</a:t>
            </a:r>
            <a:r>
              <a:rPr lang="el-GR" altLang="zh-TW" sz="2400">
                <a:latin typeface="新細明體" pitchFamily="18" charset="-120"/>
              </a:rPr>
              <a:t>Π </a:t>
            </a:r>
            <a:r>
              <a:rPr lang="zh-TW" altLang="en-US" sz="2400" b="1">
                <a:latin typeface="新細明體" pitchFamily="18" charset="-120"/>
              </a:rPr>
              <a:t>＝ </a:t>
            </a:r>
            <a:r>
              <a:rPr lang="en-US" altLang="zh-TW" sz="2400" b="1">
                <a:latin typeface="新細明體" pitchFamily="18" charset="-120"/>
              </a:rPr>
              <a:t>MR – MC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4716463" y="3429000"/>
            <a:ext cx="3735387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4716463" y="5300663"/>
            <a:ext cx="3571875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 flipV="1">
            <a:off x="4716463" y="1052513"/>
            <a:ext cx="0" cy="244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 flipV="1">
            <a:off x="4716463" y="3716338"/>
            <a:ext cx="22225" cy="254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8532813" y="3141663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3924300" y="981075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>
                <a:latin typeface="新細明體" pitchFamily="18" charset="-120"/>
              </a:rPr>
              <a:t>＄</a:t>
            </a:r>
          </a:p>
        </p:txBody>
      </p:sp>
      <p:sp>
        <p:nvSpPr>
          <p:cNvPr id="16395" name="Line 12"/>
          <p:cNvSpPr>
            <a:spLocks noChangeShapeType="1"/>
          </p:cNvSpPr>
          <p:nvPr/>
        </p:nvSpPr>
        <p:spPr bwMode="auto">
          <a:xfrm>
            <a:off x="6084888" y="2924175"/>
            <a:ext cx="11112" cy="37496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6" name="Line 13"/>
          <p:cNvSpPr>
            <a:spLocks noChangeShapeType="1"/>
          </p:cNvSpPr>
          <p:nvPr/>
        </p:nvSpPr>
        <p:spPr bwMode="auto">
          <a:xfrm>
            <a:off x="7596188" y="1844675"/>
            <a:ext cx="11112" cy="4213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397" name="Rectangle 17"/>
          <p:cNvSpPr>
            <a:spLocks noChangeArrowheads="1"/>
          </p:cNvSpPr>
          <p:nvPr/>
        </p:nvSpPr>
        <p:spPr bwMode="auto">
          <a:xfrm>
            <a:off x="6516688" y="1268413"/>
            <a:ext cx="11668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MC(Q)</a:t>
            </a:r>
          </a:p>
        </p:txBody>
      </p:sp>
      <p:sp>
        <p:nvSpPr>
          <p:cNvPr id="16398" name="Rectangle 19"/>
          <p:cNvSpPr>
            <a:spLocks noChangeArrowheads="1"/>
          </p:cNvSpPr>
          <p:nvPr/>
        </p:nvSpPr>
        <p:spPr bwMode="auto">
          <a:xfrm>
            <a:off x="8388350" y="4941888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6399" name="Rectangle 20"/>
          <p:cNvSpPr>
            <a:spLocks noChangeArrowheads="1"/>
          </p:cNvSpPr>
          <p:nvPr/>
        </p:nvSpPr>
        <p:spPr bwMode="auto">
          <a:xfrm>
            <a:off x="5795963" y="6165850"/>
            <a:ext cx="592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Q1</a:t>
            </a:r>
          </a:p>
        </p:txBody>
      </p:sp>
      <p:sp>
        <p:nvSpPr>
          <p:cNvPr id="16400" name="Rectangle 22"/>
          <p:cNvSpPr>
            <a:spLocks noChangeArrowheads="1"/>
          </p:cNvSpPr>
          <p:nvPr/>
        </p:nvSpPr>
        <p:spPr bwMode="auto">
          <a:xfrm>
            <a:off x="7316788" y="6110288"/>
            <a:ext cx="5921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Q2</a:t>
            </a:r>
          </a:p>
        </p:txBody>
      </p:sp>
      <p:sp>
        <p:nvSpPr>
          <p:cNvPr id="16401" name="Arc 23"/>
          <p:cNvSpPr>
            <a:spLocks/>
          </p:cNvSpPr>
          <p:nvPr/>
        </p:nvSpPr>
        <p:spPr bwMode="auto">
          <a:xfrm rot="21113763" flipV="1">
            <a:off x="4573588" y="1135063"/>
            <a:ext cx="3119437" cy="2055812"/>
          </a:xfrm>
          <a:custGeom>
            <a:avLst/>
            <a:gdLst>
              <a:gd name="T0" fmla="*/ 0 w 20495"/>
              <a:gd name="T1" fmla="*/ 0 h 21600"/>
              <a:gd name="T2" fmla="*/ 2147483647 w 20495"/>
              <a:gd name="T3" fmla="*/ 2147483647 h 21600"/>
              <a:gd name="T4" fmla="*/ 0 w 20495"/>
              <a:gd name="T5" fmla="*/ 2147483647 h 21600"/>
              <a:gd name="T6" fmla="*/ 0 60000 65536"/>
              <a:gd name="T7" fmla="*/ 0 60000 65536"/>
              <a:gd name="T8" fmla="*/ 0 60000 65536"/>
              <a:gd name="T9" fmla="*/ 0 w 20495"/>
              <a:gd name="T10" fmla="*/ 0 h 21600"/>
              <a:gd name="T11" fmla="*/ 20495 w 204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95" h="21600" fill="none" extrusionOk="0">
                <a:moveTo>
                  <a:pt x="-1" y="0"/>
                </a:moveTo>
                <a:cubicBezTo>
                  <a:pt x="9301" y="0"/>
                  <a:pt x="17558" y="5954"/>
                  <a:pt x="20495" y="14780"/>
                </a:cubicBezTo>
              </a:path>
              <a:path w="20495" h="21600" stroke="0" extrusionOk="0">
                <a:moveTo>
                  <a:pt x="-1" y="0"/>
                </a:moveTo>
                <a:cubicBezTo>
                  <a:pt x="9301" y="0"/>
                  <a:pt x="17558" y="5954"/>
                  <a:pt x="20495" y="1478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402" name="Freeform 24"/>
          <p:cNvSpPr>
            <a:spLocks/>
          </p:cNvSpPr>
          <p:nvPr/>
        </p:nvSpPr>
        <p:spPr bwMode="auto">
          <a:xfrm>
            <a:off x="4716463" y="1700213"/>
            <a:ext cx="3384550" cy="2376487"/>
          </a:xfrm>
          <a:custGeom>
            <a:avLst/>
            <a:gdLst>
              <a:gd name="T0" fmla="*/ 0 w 2600"/>
              <a:gd name="T1" fmla="*/ 0 h 2184"/>
              <a:gd name="T2" fmla="*/ 2147483647 w 2600"/>
              <a:gd name="T3" fmla="*/ 2147483647 h 2184"/>
              <a:gd name="T4" fmla="*/ 2147483647 w 2600"/>
              <a:gd name="T5" fmla="*/ 2147483647 h 2184"/>
              <a:gd name="T6" fmla="*/ 2147483647 w 2600"/>
              <a:gd name="T7" fmla="*/ 2147483647 h 2184"/>
              <a:gd name="T8" fmla="*/ 2147483647 w 2600"/>
              <a:gd name="T9" fmla="*/ 2147483647 h 2184"/>
              <a:gd name="T10" fmla="*/ 2147483647 w 2600"/>
              <a:gd name="T11" fmla="*/ 2147483647 h 2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00"/>
              <a:gd name="T19" fmla="*/ 0 h 2184"/>
              <a:gd name="T20" fmla="*/ 2600 w 2600"/>
              <a:gd name="T21" fmla="*/ 2184 h 2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00" h="2184">
                <a:moveTo>
                  <a:pt x="0" y="0"/>
                </a:moveTo>
                <a:cubicBezTo>
                  <a:pt x="257" y="377"/>
                  <a:pt x="514" y="755"/>
                  <a:pt x="771" y="997"/>
                </a:cubicBezTo>
                <a:cubicBezTo>
                  <a:pt x="1028" y="1239"/>
                  <a:pt x="1300" y="1307"/>
                  <a:pt x="1542" y="1451"/>
                </a:cubicBezTo>
                <a:cubicBezTo>
                  <a:pt x="1784" y="1595"/>
                  <a:pt x="2057" y="1746"/>
                  <a:pt x="2223" y="1859"/>
                </a:cubicBezTo>
                <a:cubicBezTo>
                  <a:pt x="2389" y="1972"/>
                  <a:pt x="2480" y="2078"/>
                  <a:pt x="2540" y="2131"/>
                </a:cubicBezTo>
                <a:cubicBezTo>
                  <a:pt x="2600" y="2184"/>
                  <a:pt x="2593" y="2180"/>
                  <a:pt x="2586" y="2177"/>
                </a:cubicBezTo>
              </a:path>
            </a:pathLst>
          </a:custGeom>
          <a:noFill/>
          <a:ln w="76200" cap="flat" cmpd="sng">
            <a:solidFill>
              <a:srgbClr val="135322"/>
            </a:solidFill>
            <a:prstDash val="dash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403" name="Rectangle 25"/>
          <p:cNvSpPr>
            <a:spLocks noChangeArrowheads="1"/>
          </p:cNvSpPr>
          <p:nvPr/>
        </p:nvSpPr>
        <p:spPr bwMode="auto">
          <a:xfrm>
            <a:off x="4859338" y="1412875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MR(Q)</a:t>
            </a:r>
          </a:p>
        </p:txBody>
      </p:sp>
      <p:sp>
        <p:nvSpPr>
          <p:cNvPr id="16404" name="Rectangle 26"/>
          <p:cNvSpPr>
            <a:spLocks noChangeArrowheads="1"/>
          </p:cNvSpPr>
          <p:nvPr/>
        </p:nvSpPr>
        <p:spPr bwMode="auto">
          <a:xfrm>
            <a:off x="4140200" y="371633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>
                <a:latin typeface="新細明體" pitchFamily="18" charset="-120"/>
              </a:rPr>
              <a:t>＄</a:t>
            </a:r>
          </a:p>
        </p:txBody>
      </p:sp>
      <p:sp>
        <p:nvSpPr>
          <p:cNvPr id="16405" name="Freeform 27"/>
          <p:cNvSpPr>
            <a:spLocks/>
          </p:cNvSpPr>
          <p:nvPr/>
        </p:nvSpPr>
        <p:spPr bwMode="auto">
          <a:xfrm rot="533891">
            <a:off x="4643438" y="4365625"/>
            <a:ext cx="4032250" cy="1978025"/>
          </a:xfrm>
          <a:custGeom>
            <a:avLst/>
            <a:gdLst>
              <a:gd name="T0" fmla="*/ 0 w 2600"/>
              <a:gd name="T1" fmla="*/ 0 h 2184"/>
              <a:gd name="T2" fmla="*/ 2147483647 w 2600"/>
              <a:gd name="T3" fmla="*/ 2147483647 h 2184"/>
              <a:gd name="T4" fmla="*/ 2147483647 w 2600"/>
              <a:gd name="T5" fmla="*/ 2147483647 h 2184"/>
              <a:gd name="T6" fmla="*/ 2147483647 w 2600"/>
              <a:gd name="T7" fmla="*/ 2147483647 h 2184"/>
              <a:gd name="T8" fmla="*/ 2147483647 w 2600"/>
              <a:gd name="T9" fmla="*/ 2147483647 h 2184"/>
              <a:gd name="T10" fmla="*/ 2147483647 w 2600"/>
              <a:gd name="T11" fmla="*/ 2147483647 h 2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00"/>
              <a:gd name="T19" fmla="*/ 0 h 2184"/>
              <a:gd name="T20" fmla="*/ 2600 w 2600"/>
              <a:gd name="T21" fmla="*/ 2184 h 2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00" h="2184">
                <a:moveTo>
                  <a:pt x="0" y="0"/>
                </a:moveTo>
                <a:cubicBezTo>
                  <a:pt x="257" y="377"/>
                  <a:pt x="514" y="755"/>
                  <a:pt x="771" y="997"/>
                </a:cubicBezTo>
                <a:cubicBezTo>
                  <a:pt x="1028" y="1239"/>
                  <a:pt x="1300" y="1307"/>
                  <a:pt x="1542" y="1451"/>
                </a:cubicBezTo>
                <a:cubicBezTo>
                  <a:pt x="1784" y="1595"/>
                  <a:pt x="2057" y="1746"/>
                  <a:pt x="2223" y="1859"/>
                </a:cubicBezTo>
                <a:cubicBezTo>
                  <a:pt x="2389" y="1972"/>
                  <a:pt x="2480" y="2078"/>
                  <a:pt x="2540" y="2131"/>
                </a:cubicBezTo>
                <a:cubicBezTo>
                  <a:pt x="2600" y="2184"/>
                  <a:pt x="2593" y="2180"/>
                  <a:pt x="2586" y="2177"/>
                </a:cubicBezTo>
              </a:path>
            </a:pathLst>
          </a:custGeom>
          <a:noFill/>
          <a:ln w="76200" cap="flat" cmpd="sng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406" name="Rectangle 28"/>
          <p:cNvSpPr>
            <a:spLocks noChangeArrowheads="1"/>
          </p:cNvSpPr>
          <p:nvPr/>
        </p:nvSpPr>
        <p:spPr bwMode="auto">
          <a:xfrm>
            <a:off x="4284663" y="3213100"/>
            <a:ext cx="35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0</a:t>
            </a:r>
          </a:p>
        </p:txBody>
      </p:sp>
      <p:sp>
        <p:nvSpPr>
          <p:cNvPr id="16407" name="Rectangle 29"/>
          <p:cNvSpPr>
            <a:spLocks noChangeArrowheads="1"/>
          </p:cNvSpPr>
          <p:nvPr/>
        </p:nvSpPr>
        <p:spPr bwMode="auto">
          <a:xfrm>
            <a:off x="4859338" y="3789363"/>
            <a:ext cx="842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>
                <a:latin typeface="新細明體" pitchFamily="18" charset="-120"/>
              </a:rPr>
              <a:t>M</a:t>
            </a:r>
            <a:r>
              <a:rPr lang="el-GR" altLang="zh-TW" sz="2800">
                <a:latin typeface="新細明體" pitchFamily="18" charset="-120"/>
              </a:rPr>
              <a:t>Π</a:t>
            </a:r>
            <a:endParaRPr lang="zh-TW" altLang="en-US" sz="2800" b="1">
              <a:latin typeface="新細明體" pitchFamily="18" charset="-120"/>
            </a:endParaRPr>
          </a:p>
        </p:txBody>
      </p:sp>
      <p:sp>
        <p:nvSpPr>
          <p:cNvPr id="16408" name="Oval 30"/>
          <p:cNvSpPr>
            <a:spLocks noChangeArrowheads="1"/>
          </p:cNvSpPr>
          <p:nvPr/>
        </p:nvSpPr>
        <p:spPr bwMode="auto">
          <a:xfrm>
            <a:off x="6011863" y="52292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409" name="Oval 31"/>
          <p:cNvSpPr>
            <a:spLocks noChangeArrowheads="1"/>
          </p:cNvSpPr>
          <p:nvPr/>
        </p:nvSpPr>
        <p:spPr bwMode="auto">
          <a:xfrm>
            <a:off x="7451725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矩形 27"/>
          <p:cNvSpPr/>
          <p:nvPr/>
        </p:nvSpPr>
        <p:spPr>
          <a:xfrm>
            <a:off x="2987675" y="4221163"/>
            <a:ext cx="157638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spcBef>
                <a:spcPct val="20000"/>
              </a:spcBef>
              <a:buClr>
                <a:srgbClr val="330066"/>
              </a:buClr>
              <a:buSzPct val="70000"/>
              <a:defRPr/>
            </a:pPr>
            <a:r>
              <a:rPr lang="zh-TW" altLang="en-US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邊際利潤 </a:t>
            </a:r>
            <a:r>
              <a:rPr lang="en-US" altLang="zh-TW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 </a:t>
            </a:r>
          </a:p>
        </p:txBody>
      </p:sp>
      <p:sp>
        <p:nvSpPr>
          <p:cNvPr id="16411" name="投影片編號版面配置區 2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28D22C-873A-4AF3-95BB-660EA821363A}" type="slidenum">
              <a:rPr lang="zh-TW" altLang="en-US" smtClean="0">
                <a:latin typeface="Arial" pitchFamily="34" charset="0"/>
              </a:rPr>
              <a:pPr/>
              <a:t>41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62850" cy="10207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4-6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利潤極大</a:t>
            </a:r>
          </a:p>
        </p:txBody>
      </p:sp>
      <p:sp>
        <p:nvSpPr>
          <p:cNvPr id="17411" name="Line 6"/>
          <p:cNvSpPr>
            <a:spLocks noChangeShapeType="1"/>
          </p:cNvSpPr>
          <p:nvPr/>
        </p:nvSpPr>
        <p:spPr bwMode="auto">
          <a:xfrm flipV="1">
            <a:off x="1260475" y="5948363"/>
            <a:ext cx="3571875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2" name="Line 8"/>
          <p:cNvSpPr>
            <a:spLocks noChangeShapeType="1"/>
          </p:cNvSpPr>
          <p:nvPr/>
        </p:nvSpPr>
        <p:spPr bwMode="auto">
          <a:xfrm flipV="1">
            <a:off x="1260475" y="4508500"/>
            <a:ext cx="9525" cy="143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4859338" y="2852738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539750" y="4292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>
                <a:latin typeface="新細明體" pitchFamily="18" charset="-120"/>
              </a:rPr>
              <a:t>＄</a:t>
            </a:r>
          </a:p>
        </p:txBody>
      </p:sp>
      <p:sp>
        <p:nvSpPr>
          <p:cNvPr id="17415" name="Line 12"/>
          <p:cNvSpPr>
            <a:spLocks noChangeShapeType="1"/>
          </p:cNvSpPr>
          <p:nvPr/>
        </p:nvSpPr>
        <p:spPr bwMode="auto">
          <a:xfrm>
            <a:off x="4284663" y="32131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6" name="Rectangle 18"/>
          <p:cNvSpPr>
            <a:spLocks noChangeArrowheads="1"/>
          </p:cNvSpPr>
          <p:nvPr/>
        </p:nvSpPr>
        <p:spPr bwMode="auto">
          <a:xfrm>
            <a:off x="4932363" y="5732463"/>
            <a:ext cx="425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>
                <a:latin typeface="新細明體" pitchFamily="18" charset="-120"/>
              </a:rPr>
              <a:t>Q</a:t>
            </a:r>
          </a:p>
        </p:txBody>
      </p:sp>
      <p:sp>
        <p:nvSpPr>
          <p:cNvPr id="17417" name="Line 24"/>
          <p:cNvSpPr>
            <a:spLocks noChangeShapeType="1"/>
          </p:cNvSpPr>
          <p:nvPr/>
        </p:nvSpPr>
        <p:spPr bwMode="auto">
          <a:xfrm flipV="1">
            <a:off x="1260475" y="3140075"/>
            <a:ext cx="3571875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8" name="Line 25"/>
          <p:cNvSpPr>
            <a:spLocks noChangeShapeType="1"/>
          </p:cNvSpPr>
          <p:nvPr/>
        </p:nvSpPr>
        <p:spPr bwMode="auto">
          <a:xfrm flipH="1" flipV="1">
            <a:off x="1260475" y="1773238"/>
            <a:ext cx="0" cy="2303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9" name="Rectangle 31"/>
          <p:cNvSpPr>
            <a:spLocks noChangeArrowheads="1"/>
          </p:cNvSpPr>
          <p:nvPr/>
        </p:nvSpPr>
        <p:spPr bwMode="auto">
          <a:xfrm>
            <a:off x="611188" y="177323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>
                <a:latin typeface="新細明體" pitchFamily="18" charset="-120"/>
              </a:rPr>
              <a:t>＄</a:t>
            </a:r>
          </a:p>
        </p:txBody>
      </p:sp>
      <p:sp>
        <p:nvSpPr>
          <p:cNvPr id="17420" name="Freeform 32"/>
          <p:cNvSpPr>
            <a:spLocks/>
          </p:cNvSpPr>
          <p:nvPr/>
        </p:nvSpPr>
        <p:spPr bwMode="auto">
          <a:xfrm rot="533891">
            <a:off x="1187450" y="2205038"/>
            <a:ext cx="4032250" cy="1978025"/>
          </a:xfrm>
          <a:custGeom>
            <a:avLst/>
            <a:gdLst>
              <a:gd name="T0" fmla="*/ 0 w 2600"/>
              <a:gd name="T1" fmla="*/ 0 h 2184"/>
              <a:gd name="T2" fmla="*/ 2147483647 w 2600"/>
              <a:gd name="T3" fmla="*/ 2147483647 h 2184"/>
              <a:gd name="T4" fmla="*/ 2147483647 w 2600"/>
              <a:gd name="T5" fmla="*/ 2147483647 h 2184"/>
              <a:gd name="T6" fmla="*/ 2147483647 w 2600"/>
              <a:gd name="T7" fmla="*/ 2147483647 h 2184"/>
              <a:gd name="T8" fmla="*/ 2147483647 w 2600"/>
              <a:gd name="T9" fmla="*/ 2147483647 h 2184"/>
              <a:gd name="T10" fmla="*/ 2147483647 w 2600"/>
              <a:gd name="T11" fmla="*/ 2147483647 h 21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00"/>
              <a:gd name="T19" fmla="*/ 0 h 2184"/>
              <a:gd name="T20" fmla="*/ 2600 w 2600"/>
              <a:gd name="T21" fmla="*/ 2184 h 21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00" h="2184">
                <a:moveTo>
                  <a:pt x="0" y="0"/>
                </a:moveTo>
                <a:cubicBezTo>
                  <a:pt x="257" y="377"/>
                  <a:pt x="514" y="755"/>
                  <a:pt x="771" y="997"/>
                </a:cubicBezTo>
                <a:cubicBezTo>
                  <a:pt x="1028" y="1239"/>
                  <a:pt x="1300" y="1307"/>
                  <a:pt x="1542" y="1451"/>
                </a:cubicBezTo>
                <a:cubicBezTo>
                  <a:pt x="1784" y="1595"/>
                  <a:pt x="2057" y="1746"/>
                  <a:pt x="2223" y="1859"/>
                </a:cubicBezTo>
                <a:cubicBezTo>
                  <a:pt x="2389" y="1972"/>
                  <a:pt x="2480" y="2078"/>
                  <a:pt x="2540" y="2131"/>
                </a:cubicBezTo>
                <a:cubicBezTo>
                  <a:pt x="2600" y="2184"/>
                  <a:pt x="2593" y="2180"/>
                  <a:pt x="2586" y="2177"/>
                </a:cubicBezTo>
              </a:path>
            </a:pathLst>
          </a:custGeom>
          <a:noFill/>
          <a:ln w="76200" cap="flat" cmpd="sng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1" name="Oval 36"/>
          <p:cNvSpPr>
            <a:spLocks noChangeArrowheads="1"/>
          </p:cNvSpPr>
          <p:nvPr/>
        </p:nvSpPr>
        <p:spPr bwMode="auto">
          <a:xfrm>
            <a:off x="4140200" y="30686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2" name="Line 38"/>
          <p:cNvSpPr>
            <a:spLocks noChangeShapeType="1"/>
          </p:cNvSpPr>
          <p:nvPr/>
        </p:nvSpPr>
        <p:spPr bwMode="auto">
          <a:xfrm>
            <a:off x="2700338" y="3141663"/>
            <a:ext cx="0" cy="2806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3" name="Oval 35"/>
          <p:cNvSpPr>
            <a:spLocks noChangeArrowheads="1"/>
          </p:cNvSpPr>
          <p:nvPr/>
        </p:nvSpPr>
        <p:spPr bwMode="auto">
          <a:xfrm>
            <a:off x="2627313" y="30686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4" name="Freeform 40"/>
          <p:cNvSpPr>
            <a:spLocks/>
          </p:cNvSpPr>
          <p:nvPr/>
        </p:nvSpPr>
        <p:spPr bwMode="auto">
          <a:xfrm>
            <a:off x="1260475" y="4652963"/>
            <a:ext cx="3382963" cy="1692275"/>
          </a:xfrm>
          <a:custGeom>
            <a:avLst/>
            <a:gdLst>
              <a:gd name="T0" fmla="*/ 0 w 2131"/>
              <a:gd name="T1" fmla="*/ 2147483647 h 1066"/>
              <a:gd name="T2" fmla="*/ 2147483647 w 2131"/>
              <a:gd name="T3" fmla="*/ 2147483647 h 1066"/>
              <a:gd name="T4" fmla="*/ 2147483647 w 2131"/>
              <a:gd name="T5" fmla="*/ 0 h 1066"/>
              <a:gd name="T6" fmla="*/ 2147483647 w 2131"/>
              <a:gd name="T7" fmla="*/ 2147483647 h 1066"/>
              <a:gd name="T8" fmla="*/ 2147483647 w 2131"/>
              <a:gd name="T9" fmla="*/ 2147483647 h 1066"/>
              <a:gd name="T10" fmla="*/ 2147483647 w 2131"/>
              <a:gd name="T11" fmla="*/ 2147483647 h 10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31"/>
              <a:gd name="T19" fmla="*/ 0 h 1066"/>
              <a:gd name="T20" fmla="*/ 2131 w 2131"/>
              <a:gd name="T21" fmla="*/ 1066 h 106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31" h="1066">
                <a:moveTo>
                  <a:pt x="0" y="816"/>
                </a:moveTo>
                <a:cubicBezTo>
                  <a:pt x="83" y="657"/>
                  <a:pt x="166" y="499"/>
                  <a:pt x="317" y="363"/>
                </a:cubicBezTo>
                <a:cubicBezTo>
                  <a:pt x="468" y="227"/>
                  <a:pt x="703" y="0"/>
                  <a:pt x="907" y="0"/>
                </a:cubicBezTo>
                <a:cubicBezTo>
                  <a:pt x="1111" y="0"/>
                  <a:pt x="1361" y="204"/>
                  <a:pt x="1542" y="363"/>
                </a:cubicBezTo>
                <a:cubicBezTo>
                  <a:pt x="1723" y="522"/>
                  <a:pt x="1897" y="840"/>
                  <a:pt x="1995" y="953"/>
                </a:cubicBezTo>
                <a:cubicBezTo>
                  <a:pt x="2093" y="1066"/>
                  <a:pt x="2112" y="1054"/>
                  <a:pt x="2131" y="1043"/>
                </a:cubicBezTo>
              </a:path>
            </a:pathLst>
          </a:custGeom>
          <a:noFill/>
          <a:ln w="76200" cap="flat" cmpd="sng">
            <a:solidFill>
              <a:srgbClr val="FF3399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5" name="Oval 43"/>
          <p:cNvSpPr>
            <a:spLocks noChangeArrowheads="1"/>
          </p:cNvSpPr>
          <p:nvPr/>
        </p:nvSpPr>
        <p:spPr bwMode="auto">
          <a:xfrm>
            <a:off x="2555875" y="5876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6" name="Oval 44"/>
          <p:cNvSpPr>
            <a:spLocks noChangeArrowheads="1"/>
          </p:cNvSpPr>
          <p:nvPr/>
        </p:nvSpPr>
        <p:spPr bwMode="auto">
          <a:xfrm>
            <a:off x="4140200" y="5876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1835150" y="6164263"/>
            <a:ext cx="14160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b="1" kern="0" dirty="0">
                <a:solidFill>
                  <a:srgbClr val="800080"/>
                </a:solidFill>
                <a:latin typeface="新細明體" pitchFamily="18" charset="-120"/>
                <a:ea typeface="新細明體"/>
                <a:cs typeface="+mj-cs"/>
              </a:rPr>
              <a:t>利潤極大</a:t>
            </a:r>
            <a:endParaRPr lang="zh-TW" altLang="en-US" sz="2400" dirty="0">
              <a:latin typeface="Arial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763713" y="1916113"/>
            <a:ext cx="15748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spcBef>
                <a:spcPct val="20000"/>
              </a:spcBef>
              <a:buClr>
                <a:srgbClr val="330066"/>
              </a:buClr>
              <a:buSzPct val="70000"/>
              <a:defRPr/>
            </a:pPr>
            <a:r>
              <a:rPr lang="zh-TW" altLang="en-US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邊際利潤 </a:t>
            </a:r>
            <a:r>
              <a:rPr lang="en-US" altLang="zh-TW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 </a:t>
            </a:r>
          </a:p>
        </p:txBody>
      </p:sp>
      <p:sp>
        <p:nvSpPr>
          <p:cNvPr id="26" name="矩形 25"/>
          <p:cNvSpPr/>
          <p:nvPr/>
        </p:nvSpPr>
        <p:spPr>
          <a:xfrm>
            <a:off x="1619250" y="4221163"/>
            <a:ext cx="126841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 algn="r">
              <a:spcBef>
                <a:spcPct val="20000"/>
              </a:spcBef>
              <a:buClr>
                <a:srgbClr val="330066"/>
              </a:buClr>
              <a:buSzPct val="70000"/>
              <a:defRPr/>
            </a:pPr>
            <a:r>
              <a:rPr lang="zh-TW" altLang="en-US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總利潤 </a:t>
            </a:r>
            <a:r>
              <a:rPr lang="en-US" altLang="zh-TW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3492500" y="6237288"/>
            <a:ext cx="141446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b="1" kern="0" dirty="0">
                <a:solidFill>
                  <a:srgbClr val="800080"/>
                </a:solidFill>
                <a:latin typeface="新細明體" pitchFamily="18" charset="-120"/>
                <a:ea typeface="新細明體"/>
                <a:cs typeface="+mj-cs"/>
              </a:rPr>
              <a:t>利潤為零</a:t>
            </a:r>
            <a:endParaRPr lang="zh-TW" altLang="en-US" sz="2400" dirty="0">
              <a:latin typeface="Arial" charset="0"/>
            </a:endParaRPr>
          </a:p>
        </p:txBody>
      </p:sp>
      <p:sp>
        <p:nvSpPr>
          <p:cNvPr id="17431" name="投影片編號版面配置區 2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0158AD-EC6D-45F9-8B04-1636D1C62D87}" type="slidenum">
              <a:rPr lang="zh-TW" altLang="en-US" smtClean="0">
                <a:latin typeface="Arial" pitchFamily="34" charset="0"/>
              </a:rPr>
              <a:pPr/>
              <a:t>42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547813" y="1125538"/>
            <a:ext cx="4573587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spcBef>
                <a:spcPct val="20000"/>
              </a:spcBef>
              <a:buClr>
                <a:srgbClr val="330066"/>
              </a:buClr>
              <a:buSzPct val="70000"/>
              <a:defRPr/>
            </a:pPr>
            <a:r>
              <a:rPr lang="zh-TW" altLang="en-US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邊際利潤為零時，總利潤最大。</a:t>
            </a:r>
            <a:r>
              <a:rPr lang="en-US" altLang="zh-TW" sz="2400" kern="0" dirty="0">
                <a:solidFill>
                  <a:srgbClr val="000000"/>
                </a:solidFill>
                <a:latin typeface="新細明體" pitchFamily="18" charset="-120"/>
                <a:ea typeface="新細明體"/>
              </a:rPr>
              <a:t>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7633022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利潤作為經營能力之資訊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135937" cy="4968875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defRPr/>
            </a:pPr>
            <a:r>
              <a:rPr lang="zh-TW" altLang="en-US" sz="2800" dirty="0" smtClean="0">
                <a:solidFill>
                  <a:srgbClr val="660066"/>
                </a:solidFill>
                <a:latin typeface="新細明體" pitchFamily="18" charset="-120"/>
              </a:rPr>
              <a:t>利潤</a:t>
            </a:r>
            <a:r>
              <a:rPr lang="zh-TW" altLang="en-US" sz="2800" dirty="0" smtClean="0"/>
              <a:t>顯示個人之經營能力：</a:t>
            </a:r>
          </a:p>
          <a:p>
            <a:pPr marL="858838" lvl="1" indent="-514350" eaLnBrk="1" hangingPunct="1">
              <a:lnSpc>
                <a:spcPct val="110000"/>
              </a:lnSpc>
              <a:buFont typeface="Arial" charset="0"/>
              <a:buAutoNum type="arabicPeriod"/>
              <a:defRPr/>
            </a:pPr>
            <a:r>
              <a:rPr lang="zh-TW" altLang="en-US" sz="2400" dirty="0" smtClean="0"/>
              <a:t>消費者需要的理解。</a:t>
            </a:r>
          </a:p>
          <a:p>
            <a:pPr marL="858838" lvl="1" indent="-514350" eaLnBrk="1" hangingPunct="1">
              <a:lnSpc>
                <a:spcPct val="110000"/>
              </a:lnSpc>
              <a:buFont typeface="Arial" charset="0"/>
              <a:buAutoNum type="arabicPeriod"/>
              <a:defRPr/>
            </a:pPr>
            <a:r>
              <a:rPr lang="zh-TW" altLang="en-US" sz="2400" dirty="0" smtClean="0"/>
              <a:t>未來市場變化的預期。</a:t>
            </a:r>
          </a:p>
          <a:p>
            <a:pPr marL="858838" lvl="1" indent="-514350" eaLnBrk="1" hangingPunct="1">
              <a:lnSpc>
                <a:spcPct val="110000"/>
              </a:lnSpc>
              <a:buFont typeface="Arial" charset="0"/>
              <a:buAutoNum type="arabicPeriod"/>
              <a:defRPr/>
            </a:pPr>
            <a:r>
              <a:rPr lang="zh-TW" altLang="en-US" sz="2400" dirty="0" smtClean="0"/>
              <a:t>行銷手段。</a:t>
            </a:r>
          </a:p>
          <a:p>
            <a:pPr marL="858838" lvl="1" indent="-514350" eaLnBrk="1" hangingPunct="1">
              <a:lnSpc>
                <a:spcPct val="110000"/>
              </a:lnSpc>
              <a:buFont typeface="Arial" charset="0"/>
              <a:buAutoNum type="arabicPeriod"/>
              <a:defRPr/>
            </a:pPr>
            <a:r>
              <a:rPr lang="zh-TW" altLang="en-US" sz="2400" dirty="0" smtClean="0"/>
              <a:t>生產因素的利用。</a:t>
            </a:r>
            <a:endParaRPr lang="en-US" altLang="zh-TW" sz="2400" dirty="0" smtClean="0"/>
          </a:p>
          <a:p>
            <a:pPr marL="509588" indent="-514350" eaLnBrk="1" hangingPunct="1">
              <a:lnSpc>
                <a:spcPct val="110000"/>
              </a:lnSpc>
              <a:defRPr/>
            </a:pPr>
            <a:r>
              <a:rPr lang="zh-TW" altLang="en-US" sz="2800" dirty="0" smtClean="0"/>
              <a:t>如果個人經營能力不足，即負利潤，該如何？選擇退出，還是要求政府補助？</a:t>
            </a: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D0CC9-CA28-4961-9DA4-ACE476C97212}" type="slidenum">
              <a:rPr lang="zh-TW" altLang="en-US" smtClean="0">
                <a:latin typeface="Arial" pitchFamily="34" charset="0"/>
              </a:rPr>
              <a:pPr/>
              <a:t>43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41680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4-8 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利潤作為廠商效率的判準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808"/>
            <a:ext cx="7560195" cy="4752380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dirty="0" smtClean="0"/>
              <a:t>當兩家相同產業之廠商利用相同的投入而有不同的利潤時，意味著較高利潤的廠商對生產因素的利用效率較高，亦即對社會的貢獻較大。</a:t>
            </a:r>
            <a:endParaRPr lang="en-US" altLang="zh-TW" sz="2800" dirty="0" smtClean="0"/>
          </a:p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dirty="0" smtClean="0"/>
              <a:t>如果政府要補助，就社會資源的利用角度言，是應該補助高利潤的廠商，還是低利潤的廠商？</a:t>
            </a:r>
          </a:p>
        </p:txBody>
      </p:sp>
      <p:sp>
        <p:nvSpPr>
          <p:cNvPr id="2867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AEAF8-39B1-4715-8FC2-F5DF860041DC}" type="slidenum">
              <a:rPr lang="zh-TW" altLang="en-US" smtClean="0">
                <a:latin typeface="Arial" pitchFamily="34" charset="0"/>
              </a:rPr>
              <a:pPr/>
              <a:t>44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488237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4-9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利潤作為商品需要之指標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12875"/>
            <a:ext cx="7918450" cy="5083175"/>
          </a:xfrm>
        </p:spPr>
        <p:txBody>
          <a:bodyPr/>
          <a:lstStyle/>
          <a:p>
            <a:pPr marL="571500" lvl="1" indent="-571500" eaLnBrk="1" hangingPunct="1">
              <a:lnSpc>
                <a:spcPct val="12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zh-TW" altLang="en-US" sz="2800" smtClean="0"/>
              <a:t>產業：生產特定商品之各廠商的總和。</a:t>
            </a:r>
            <a:endParaRPr lang="en-US" altLang="zh-TW" sz="2800" smtClean="0"/>
          </a:p>
          <a:p>
            <a:pPr marL="866775" lvl="2" indent="-571500" eaLnBrk="1" hangingPunct="1">
              <a:lnSpc>
                <a:spcPct val="120000"/>
              </a:lnSpc>
              <a:buClr>
                <a:schemeClr val="tx2"/>
              </a:buClr>
            </a:pPr>
            <a:r>
              <a:rPr lang="zh-TW" altLang="en-US" sz="2500" smtClean="0"/>
              <a:t>產業總產出、產業總利潤。</a:t>
            </a:r>
            <a:endParaRPr lang="en-US" altLang="zh-TW" sz="2500" smtClean="0"/>
          </a:p>
          <a:p>
            <a:pPr marL="571500" lvl="1" indent="-571500" eaLnBrk="1" hangingPunct="1">
              <a:lnSpc>
                <a:spcPct val="12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zh-TW" altLang="en-US" sz="2800" smtClean="0"/>
              <a:t>當某商品的整體總利潤為負時，表示社會對該</a:t>
            </a:r>
            <a:r>
              <a:rPr lang="zh-TW" altLang="en-US" sz="2800" smtClean="0">
                <a:solidFill>
                  <a:srgbClr val="660066"/>
                </a:solidFill>
              </a:rPr>
              <a:t>商品的</a:t>
            </a:r>
            <a:r>
              <a:rPr lang="zh-TW" altLang="en-US" sz="2800" smtClean="0"/>
              <a:t>需要不足，或生產過多。此時宜減少該商品的生產，將部份資源挪去生產利潤較高的商品。</a:t>
            </a:r>
            <a:endParaRPr lang="en-US" altLang="zh-TW" sz="2800" smtClean="0"/>
          </a:p>
          <a:p>
            <a:pPr marL="571500" lvl="1" indent="-571500" eaLnBrk="1" hangingPunct="1">
              <a:lnSpc>
                <a:spcPct val="12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zh-TW" altLang="en-US" sz="2800" smtClean="0"/>
              <a:t>就資源配置效率而言，政府若想補助產業發展，是應該補助高利潤的產業，還是低利潤的產業？</a:t>
            </a: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4CDCD3-398D-4500-9373-1C6FE6D09650}" type="slidenum">
              <a:rPr lang="zh-TW" altLang="en-US" smtClean="0">
                <a:latin typeface="Arial" pitchFamily="34" charset="0"/>
              </a:rPr>
              <a:pPr/>
              <a:t>45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488237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4-10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利潤作為產業結構的指標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8825" y="1557338"/>
            <a:ext cx="7558088" cy="5049837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利潤既然是評價產業是否生產過剩的標準，其調整一即是不同產業規模的相對調整。</a:t>
            </a:r>
            <a:endParaRPr lang="en-US" altLang="zh-TW" sz="2800" smtClean="0"/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產業結構：社會中不同產業規模所呈現的像貌。</a:t>
            </a:r>
            <a:endParaRPr lang="en-US" altLang="zh-TW" sz="2800" smtClean="0"/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就資源配置效率而言，政府若想採取產業政策，其基本原則應該為何？</a:t>
            </a:r>
            <a:endParaRPr lang="en-US" altLang="zh-TW" sz="2800" smtClean="0"/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endParaRPr lang="zh-TW" altLang="en-US" sz="2800" smtClean="0"/>
          </a:p>
        </p:txBody>
      </p:sp>
      <p:sp>
        <p:nvSpPr>
          <p:cNvPr id="3072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F6129F-E6A7-4290-B799-6FA824A3B5A4}" type="slidenum">
              <a:rPr lang="zh-TW" altLang="en-US" smtClean="0">
                <a:latin typeface="Arial" pitchFamily="34" charset="0"/>
              </a:rPr>
              <a:pPr/>
              <a:t>46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427912" cy="10033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4-11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利潤作為社會福祉的指標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8825" y="1557338"/>
            <a:ext cx="7558088" cy="5049837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就物質方面言，人的幸福取決於他消費之商品內容。在市場機制下，人們的消費需要決定了不同商品之利潤。這利潤結構又決定了產業結構。</a:t>
            </a:r>
            <a:endParaRPr lang="en-US" altLang="zh-TW" sz="2400" smtClean="0"/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當各產業都能產生正利潤時，資源配置便處於正確的方向。</a:t>
            </a:r>
            <a:endParaRPr lang="en-US" altLang="zh-TW" sz="2400" smtClean="0"/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各產業的利潤是可以加總的。在資源配置處於正確方向的前提下，社會總利潤愈大，社會的福祉就愈高。</a:t>
            </a:r>
            <a:endParaRPr lang="en-US" altLang="zh-TW" sz="2400" smtClean="0"/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C71B1C-461E-41B1-B52C-BD225A30E704}" type="slidenum">
              <a:rPr lang="zh-TW" altLang="en-US" smtClean="0">
                <a:latin typeface="Arial" pitchFamily="34" charset="0"/>
              </a:rPr>
              <a:pPr/>
              <a:t>47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980728"/>
            <a:ext cx="6912446" cy="3097560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五、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創業家</a:t>
            </a:r>
            <a:endParaRPr lang="en-US" altLang="zh-TW" sz="6000" dirty="0" smtClean="0">
              <a:solidFill>
                <a:srgbClr val="D1253E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4ED40-C76F-4879-8C58-05D14B81E4B5}" type="slidenum">
              <a:rPr lang="zh-TW" altLang="en-US" smtClean="0"/>
              <a:pPr>
                <a:defRPr/>
              </a:pPr>
              <a:t>48</a:t>
            </a:fld>
            <a:endParaRPr lang="en-US" altLang="zh-TW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499350" cy="1003300"/>
          </a:xfrm>
        </p:spPr>
        <p:txBody>
          <a:bodyPr/>
          <a:lstStyle/>
          <a:p>
            <a:pPr marL="742950" indent="-742950"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5-1 </a:t>
            </a:r>
            <a:r>
              <a:rPr lang="en-US" altLang="zh-TW" sz="4000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企業家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7704856" cy="1584176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3200" dirty="0" smtClean="0">
                <a:solidFill>
                  <a:srgbClr val="660066"/>
                </a:solidFill>
                <a:latin typeface="新細明體" pitchFamily="18" charset="-120"/>
              </a:rPr>
              <a:t>企業家</a:t>
            </a:r>
            <a:r>
              <a:rPr lang="en-US" altLang="zh-TW" sz="3200" dirty="0" smtClean="0">
                <a:solidFill>
                  <a:srgbClr val="660066"/>
                </a:solidFill>
                <a:latin typeface="新細明體" pitchFamily="18" charset="-120"/>
              </a:rPr>
              <a:t>=</a:t>
            </a:r>
            <a:r>
              <a:rPr lang="zh-TW" altLang="en-US" sz="3200" dirty="0" smtClean="0">
                <a:solidFill>
                  <a:srgbClr val="660066"/>
                </a:solidFill>
                <a:latin typeface="新細明體" pitchFamily="18" charset="-120"/>
              </a:rPr>
              <a:t>雇用生產投入以進行生產的人。</a:t>
            </a:r>
            <a:endParaRPr lang="en-US" altLang="zh-TW" sz="3200" dirty="0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71500" lvl="0" indent="-571500" eaLnBrk="1" hangingPunct="1">
              <a:buSzTx/>
            </a:pPr>
            <a:r>
              <a:rPr lang="zh-TW" altLang="en-US" sz="3200" dirty="0" smtClean="0">
                <a:solidFill>
                  <a:srgbClr val="660066"/>
                </a:solidFill>
                <a:latin typeface="新細明體" pitchFamily="18" charset="-120"/>
              </a:rPr>
              <a:t>誰是企業家？誰雇用誰？</a:t>
            </a:r>
            <a:endParaRPr lang="zh-TW" altLang="en-US" sz="2800" dirty="0" smtClean="0"/>
          </a:p>
          <a:p>
            <a:pPr marL="571500" indent="-571500" eaLnBrk="1" hangingPunct="1">
              <a:buSzTx/>
              <a:buNone/>
            </a:pPr>
            <a:endParaRPr lang="zh-TW" altLang="en-US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59632" y="2780928"/>
            <a:ext cx="381642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地主？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資本家？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kumimoji="1" lang="zh-TW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知識勞工？</a:t>
            </a:r>
            <a:endParaRPr kumimoji="1" lang="en-US" altLang="zh-TW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AutoNum type="arabicParenR"/>
              <a:tabLst/>
              <a:defRPr/>
            </a:pPr>
            <a:r>
              <a:rPr lang="zh-TW" altLang="en-US" sz="3000" kern="0" dirty="0" smtClean="0">
                <a:latin typeface="+mn-lt"/>
                <a:ea typeface="+mn-ea"/>
              </a:rPr>
              <a:t>政府？</a:t>
            </a:r>
            <a:endParaRPr kumimoji="1" lang="zh-TW" altLang="en-US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7488832" cy="936104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生產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992243" cy="4896569"/>
          </a:xfrm>
        </p:spPr>
        <p:txBody>
          <a:bodyPr/>
          <a:lstStyle/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生產</a:t>
            </a:r>
            <a:r>
              <a:rPr lang="zh-TW" altLang="en-US" sz="2800" dirty="0" smtClean="0">
                <a:solidFill>
                  <a:srgbClr val="800000"/>
                </a:solidFill>
              </a:rPr>
              <a:t>：</a:t>
            </a:r>
            <a:r>
              <a:rPr lang="zh-TW" altLang="en-US" sz="2800" dirty="0" smtClean="0"/>
              <a:t>將自然資源或產出加轉換的行動。</a:t>
            </a:r>
            <a:endParaRPr lang="en-US" altLang="zh-TW" sz="2800" dirty="0" smtClean="0"/>
          </a:p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產出</a:t>
            </a:r>
            <a:r>
              <a:rPr lang="zh-TW" altLang="en-US" sz="2800" dirty="0" smtClean="0"/>
              <a:t>：生產之後的結果。</a:t>
            </a:r>
          </a:p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最終消費財</a:t>
            </a:r>
            <a:r>
              <a:rPr lang="zh-TW" altLang="en-US" sz="2800" dirty="0" smtClean="0"/>
              <a:t>：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個人認為</a:t>
            </a:r>
            <a:r>
              <a:rPr lang="zh-TW" altLang="en-US" sz="2800" dirty="0" smtClean="0"/>
              <a:t>可以直接消費的產出。</a:t>
            </a:r>
            <a:endParaRPr lang="en-US" altLang="zh-TW" sz="2800" dirty="0" smtClean="0"/>
          </a:p>
          <a:p>
            <a:pPr marL="400050" indent="-400050" eaLnBrk="1" hangingPunct="1">
              <a:lnSpc>
                <a:spcPct val="120000"/>
              </a:lnSpc>
              <a:buSzPct val="90000"/>
            </a:pPr>
            <a:r>
              <a:rPr lang="zh-TW" altLang="en-US" sz="2800" dirty="0" smtClean="0">
                <a:solidFill>
                  <a:srgbClr val="FF0000"/>
                </a:solidFill>
              </a:rPr>
              <a:t>中間財</a:t>
            </a:r>
            <a:r>
              <a:rPr lang="zh-TW" altLang="en-US" sz="2800" dirty="0" smtClean="0"/>
              <a:t>：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個人認為</a:t>
            </a:r>
            <a:r>
              <a:rPr lang="zh-TW" altLang="en-US" sz="2800" dirty="0" smtClean="0"/>
              <a:t>可以再進一步轉換的產出。</a:t>
            </a:r>
            <a:endParaRPr lang="en-US" altLang="zh-TW" sz="2800" dirty="0" smtClean="0"/>
          </a:p>
          <a:p>
            <a:pPr marL="400050" indent="-400050" eaLnBrk="1" hangingPunct="1">
              <a:lnSpc>
                <a:spcPct val="120000"/>
              </a:lnSpc>
              <a:buSzPct val="90000"/>
              <a:buNone/>
            </a:pPr>
            <a:endParaRPr lang="zh-TW" altLang="en-US" sz="2800" dirty="0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5-2  </a:t>
            </a:r>
            <a:r>
              <a:rPr lang="zh-TW" altLang="en-US" sz="4000" dirty="0" smtClean="0">
                <a:solidFill>
                  <a:srgbClr val="660066"/>
                </a:solidFill>
              </a:rPr>
              <a:t>沒有市場的創業</a:t>
            </a:r>
            <a:r>
              <a:rPr lang="zh-TW" altLang="en-US" sz="4000" dirty="0">
                <a:solidFill>
                  <a:srgbClr val="660066"/>
                </a:solidFill>
              </a:rPr>
              <a:t>家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7859216" cy="4502125"/>
          </a:xfrm>
        </p:spPr>
        <p:txBody>
          <a:bodyPr/>
          <a:lstStyle/>
          <a:p>
            <a:r>
              <a:rPr lang="zh-TW" altLang="en-US" sz="3200" dirty="0"/>
              <a:t>創業家是生產的投入要素，但不屬於</a:t>
            </a:r>
            <a:r>
              <a:rPr lang="zh-TW" altLang="en-US" sz="3200" dirty="0" smtClean="0"/>
              <a:t>生產元件。他雖然</a:t>
            </a:r>
            <a:r>
              <a:rPr lang="zh-TW" altLang="en-US" sz="3200" dirty="0"/>
              <a:t>也擁有某些內嵌知識，但不屬於生產因素。</a:t>
            </a:r>
          </a:p>
          <a:p>
            <a:pPr lvl="1"/>
            <a:r>
              <a:rPr lang="zh-TW" altLang="en-US" sz="2400" dirty="0"/>
              <a:t>沒有創業家市場，因為創業家無法受雇餘人；受雇於人就成為職業經理</a:t>
            </a:r>
            <a:r>
              <a:rPr lang="zh-TW" altLang="en-US" sz="2400" dirty="0" smtClean="0"/>
              <a:t>人。</a:t>
            </a:r>
            <a:endParaRPr lang="zh-TW" altLang="en-US" sz="2400" dirty="0"/>
          </a:p>
          <a:p>
            <a:pPr lvl="1"/>
            <a:r>
              <a:rPr lang="zh-TW" altLang="en-US" sz="2400" dirty="0"/>
              <a:t>創業家叫常見的合作方式是合夥人制度：會計師、建築師、律師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聰明創造者（</a:t>
            </a:r>
            <a:r>
              <a:rPr lang="en-US" altLang="zh-TW" sz="2400" dirty="0" smtClean="0"/>
              <a:t>Smart Creative</a:t>
            </a:r>
            <a:r>
              <a:rPr lang="zh-TW" altLang="en-US" sz="2400" dirty="0" smtClean="0"/>
              <a:t>）或創客</a:t>
            </a:r>
            <a:r>
              <a:rPr lang="en-US" altLang="zh-TW" sz="2400" dirty="0" smtClean="0"/>
              <a:t>(Maker)</a:t>
            </a:r>
            <a:r>
              <a:rPr lang="zh-TW" altLang="en-US" sz="2400" dirty="0" smtClean="0"/>
              <a:t>可能受雇於人，但需給於自由創造空間。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50</a:t>
            </a:fld>
            <a:endParaRPr lang="en-US" altLang="zh-TW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5-3  </a:t>
            </a:r>
            <a:r>
              <a:rPr lang="zh-TW" altLang="en-US" sz="4000" dirty="0">
                <a:solidFill>
                  <a:srgbClr val="660066"/>
                </a:solidFill>
              </a:rPr>
              <a:t>創業家：紅利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556792"/>
            <a:ext cx="7715200" cy="45741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/>
              <a:t>創業家是</a:t>
            </a:r>
            <a:r>
              <a:rPr lang="en-US" altLang="zh-TW" sz="3200" dirty="0"/>
              <a:t>Residual </a:t>
            </a:r>
            <a:r>
              <a:rPr lang="en-US" altLang="zh-TW" sz="3200" dirty="0" smtClean="0"/>
              <a:t>Claimer</a:t>
            </a:r>
            <a:r>
              <a:rPr lang="zh-TW" altLang="en-US" sz="3200" dirty="0" smtClean="0"/>
              <a:t>，</a:t>
            </a:r>
            <a:r>
              <a:rPr lang="zh-TW" altLang="en-US" sz="3200" dirty="0"/>
              <a:t>因此</a:t>
            </a:r>
            <a:r>
              <a:rPr lang="zh-TW" altLang="en-US" sz="3200" dirty="0" smtClean="0"/>
              <a:t>：</a:t>
            </a:r>
            <a:endParaRPr lang="en-US" altLang="zh-TW" sz="3200" dirty="0" smtClean="0"/>
          </a:p>
          <a:p>
            <a:pPr lvl="1">
              <a:lnSpc>
                <a:spcPct val="150000"/>
              </a:lnSpc>
              <a:buNone/>
            </a:pPr>
            <a:r>
              <a:rPr lang="zh-TW" altLang="en-US" sz="3200" dirty="0" smtClean="0"/>
              <a:t>利潤</a:t>
            </a:r>
            <a:r>
              <a:rPr lang="zh-TW" altLang="en-US" sz="3200" dirty="0"/>
              <a:t>＝收益</a:t>
            </a:r>
            <a:r>
              <a:rPr lang="en-US" altLang="zh-TW" sz="3200" dirty="0"/>
              <a:t>-</a:t>
            </a:r>
            <a:r>
              <a:rPr lang="zh-TW" altLang="en-US" sz="3200" dirty="0"/>
              <a:t>原材料支出</a:t>
            </a:r>
            <a:r>
              <a:rPr lang="en-US" altLang="zh-TW" sz="3200" dirty="0"/>
              <a:t>-</a:t>
            </a:r>
            <a:r>
              <a:rPr lang="zh-TW" altLang="en-US" sz="3200" dirty="0"/>
              <a:t>生產因素支出。</a:t>
            </a:r>
          </a:p>
          <a:p>
            <a:pPr>
              <a:lnSpc>
                <a:spcPct val="150000"/>
              </a:lnSpc>
            </a:pPr>
            <a:r>
              <a:rPr lang="zh-TW" altLang="en-US" sz="3200" dirty="0"/>
              <a:t>創業</a:t>
            </a:r>
            <a:r>
              <a:rPr lang="zh-TW" altLang="en-US" sz="3200" dirty="0" smtClean="0"/>
              <a:t>家是可能</a:t>
            </a:r>
            <a:r>
              <a:rPr lang="zh-TW" altLang="en-US" sz="3200" dirty="0"/>
              <a:t>拿到負利潤（虧損）的生產要素，因為他是對經營結果概括承受的元件</a:t>
            </a:r>
            <a:r>
              <a:rPr lang="zh-TW" altLang="en-US" sz="3200" dirty="0" smtClean="0"/>
              <a:t>。</a:t>
            </a:r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51</a:t>
            </a:fld>
            <a:endParaRPr lang="en-US" altLang="zh-TW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5-4  </a:t>
            </a:r>
            <a:r>
              <a:rPr lang="zh-TW" altLang="en-US" sz="4000" dirty="0">
                <a:solidFill>
                  <a:srgbClr val="660066"/>
                </a:solidFill>
              </a:rPr>
              <a:t>阿特拉斯聳</a:t>
            </a:r>
            <a:r>
              <a:rPr lang="zh-TW" altLang="en-US" sz="4000" dirty="0" smtClean="0">
                <a:solidFill>
                  <a:srgbClr val="660066"/>
                </a:solidFill>
              </a:rPr>
              <a:t>聳肩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84784"/>
            <a:ext cx="7859216" cy="4646141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en-US" altLang="zh-TW" sz="3200" dirty="0" err="1"/>
              <a:t>Ayn</a:t>
            </a:r>
            <a:r>
              <a:rPr lang="en-US" altLang="zh-TW" sz="3200" dirty="0"/>
              <a:t> Rand </a:t>
            </a:r>
            <a:r>
              <a:rPr lang="zh-TW" altLang="en-US" sz="3200" dirty="0"/>
              <a:t>的名著：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/>
              <a:t>真正被剝削的是創新者。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 smtClean="0"/>
              <a:t>我們（創新者）也</a:t>
            </a:r>
            <a:r>
              <a:rPr lang="zh-TW" altLang="en-US" sz="2800" dirty="0"/>
              <a:t>來個大罷工，看看這世界要如何運轉？</a:t>
            </a:r>
          </a:p>
          <a:p>
            <a:pPr marL="609600" indent="-609600">
              <a:lnSpc>
                <a:spcPct val="150000"/>
              </a:lnSpc>
            </a:pPr>
            <a:endParaRPr lang="en-US" altLang="zh-TW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52</a:t>
            </a:fld>
            <a:endParaRPr lang="en-US" altLang="zh-TW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5-5  </a:t>
            </a:r>
            <a:r>
              <a:rPr lang="zh-TW" altLang="en-US" sz="4000" dirty="0" smtClean="0">
                <a:solidFill>
                  <a:srgbClr val="660066"/>
                </a:solidFill>
              </a:rPr>
              <a:t>資金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700808"/>
            <a:ext cx="7571184" cy="4430117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sz="3200" dirty="0"/>
              <a:t>資金：可用以去取得生產元件與生產要素之使用權利的資產</a:t>
            </a:r>
          </a:p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sz="3200" dirty="0"/>
              <a:t>資金可因累積而增長，但存在交易條件的穩定性</a:t>
            </a:r>
          </a:p>
          <a:p>
            <a:pPr marL="609600" indent="-609600">
              <a:lnSpc>
                <a:spcPct val="150000"/>
              </a:lnSpc>
            </a:pPr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53</a:t>
            </a:fld>
            <a:endParaRPr lang="en-US" altLang="zh-TW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41680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5-6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創業的機會成本</a:t>
            </a:r>
            <a:endParaRPr lang="en-US" altLang="zh-TW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343775" cy="4392612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</a:pPr>
            <a:r>
              <a:rPr lang="zh-TW" altLang="en-US" sz="2400" smtClean="0">
                <a:latin typeface="新細明體" pitchFamily="18" charset="-120"/>
              </a:rPr>
              <a:t>利潤 </a:t>
            </a:r>
            <a:r>
              <a:rPr lang="en-US" altLang="zh-TW" sz="2400" smtClean="0">
                <a:latin typeface="新細明體" pitchFamily="18" charset="-120"/>
              </a:rPr>
              <a:t>= </a:t>
            </a:r>
            <a:r>
              <a:rPr lang="zh-TW" altLang="en-US" sz="2400" smtClean="0">
                <a:latin typeface="新細明體" pitchFamily="18" charset="-120"/>
              </a:rPr>
              <a:t>收益 </a:t>
            </a:r>
            <a:r>
              <a:rPr lang="en-US" altLang="zh-TW" sz="2400" smtClean="0">
                <a:latin typeface="新細明體" pitchFamily="18" charset="-120"/>
              </a:rPr>
              <a:t>- </a:t>
            </a:r>
            <a:r>
              <a:rPr lang="zh-TW" altLang="en-US" sz="2400" smtClean="0">
                <a:latin typeface="新細明體" pitchFamily="18" charset="-120"/>
              </a:rPr>
              <a:t>成本，其中成本要計算所有投入因素的支出，當然也包含自己的的薪資。</a:t>
            </a:r>
            <a:endParaRPr lang="en-US" altLang="zh-TW" sz="240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</a:pPr>
            <a:r>
              <a:rPr lang="zh-TW" altLang="en-US" sz="2400" smtClean="0">
                <a:latin typeface="新細明體" pitchFamily="18" charset="-120"/>
              </a:rPr>
              <a:t>假設創業必須放棄現有工作</a:t>
            </a:r>
            <a:r>
              <a:rPr lang="en-US" altLang="zh-TW" sz="2400" smtClean="0">
                <a:latin typeface="新細明體" pitchFamily="18" charset="-120"/>
              </a:rPr>
              <a:t>(</a:t>
            </a:r>
            <a:r>
              <a:rPr lang="zh-TW" altLang="en-US" sz="2400" smtClean="0">
                <a:latin typeface="新細明體" pitchFamily="18" charset="-120"/>
              </a:rPr>
              <a:t>假設是最好的</a:t>
            </a:r>
            <a:r>
              <a:rPr lang="en-US" altLang="zh-TW" sz="2400" smtClean="0">
                <a:latin typeface="新細明體" pitchFamily="18" charset="-120"/>
              </a:rPr>
              <a:t>)</a:t>
            </a:r>
            <a:r>
              <a:rPr lang="zh-TW" altLang="en-US" sz="2400" smtClean="0">
                <a:latin typeface="新細明體" pitchFamily="18" charset="-120"/>
              </a:rPr>
              <a:t>薪資 </a:t>
            </a:r>
            <a:r>
              <a:rPr lang="en-US" altLang="zh-TW" sz="2400" smtClean="0">
                <a:latin typeface="新細明體" pitchFamily="18" charset="-120"/>
              </a:rPr>
              <a:t>W</a:t>
            </a:r>
            <a:r>
              <a:rPr lang="zh-TW" altLang="en-US" sz="2400" smtClean="0">
                <a:latin typeface="新細明體" pitchFamily="18" charset="-120"/>
              </a:rPr>
              <a:t>，而創業時給自己設算的薪資是</a:t>
            </a:r>
            <a:r>
              <a:rPr lang="en-US" altLang="zh-TW" sz="2400" smtClean="0">
                <a:latin typeface="新細明體" pitchFamily="18" charset="-120"/>
              </a:rPr>
              <a:t>M</a:t>
            </a:r>
            <a:r>
              <a:rPr lang="zh-TW" altLang="en-US" sz="2400" smtClean="0">
                <a:latin typeface="新細明體" pitchFamily="18" charset="-120"/>
              </a:rPr>
              <a:t>，而預期的會計利潤是</a:t>
            </a:r>
            <a:r>
              <a:rPr lang="en-US" altLang="zh-TW" sz="2400" smtClean="0">
                <a:latin typeface="新細明體" pitchFamily="18" charset="-120"/>
              </a:rPr>
              <a:t>E</a:t>
            </a:r>
            <a:r>
              <a:rPr lang="zh-TW" altLang="en-US" sz="2400" smtClean="0">
                <a:latin typeface="新細明體" pitchFamily="18" charset="-120"/>
              </a:rPr>
              <a:t>。</a:t>
            </a:r>
            <a:endParaRPr lang="en-US" altLang="zh-TW" sz="240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</a:pPr>
            <a:r>
              <a:rPr lang="zh-TW" altLang="en-US" sz="2400" smtClean="0">
                <a:latin typeface="新細明體" pitchFamily="18" charset="-120"/>
              </a:rPr>
              <a:t>創業的機會成本 </a:t>
            </a:r>
            <a:r>
              <a:rPr lang="en-US" altLang="zh-TW" sz="2400" smtClean="0">
                <a:latin typeface="新細明體" pitchFamily="18" charset="-120"/>
              </a:rPr>
              <a:t>W</a:t>
            </a:r>
            <a:r>
              <a:rPr lang="zh-TW" altLang="en-US" sz="2400" smtClean="0">
                <a:latin typeface="新細明體" pitchFamily="18" charset="-120"/>
              </a:rPr>
              <a:t>，個人所得</a:t>
            </a:r>
            <a:r>
              <a:rPr lang="en-US" altLang="zh-TW" sz="2400" smtClean="0">
                <a:latin typeface="新細明體" pitchFamily="18" charset="-120"/>
              </a:rPr>
              <a:t>=M+E</a:t>
            </a:r>
            <a:r>
              <a:rPr lang="zh-TW" altLang="en-US" sz="2400" smtClean="0">
                <a:latin typeface="新細明體" pitchFamily="18" charset="-120"/>
              </a:rPr>
              <a:t>，經濟利潤</a:t>
            </a:r>
            <a:r>
              <a:rPr lang="en-US" altLang="zh-TW" sz="2400" smtClean="0">
                <a:latin typeface="新細明體" pitchFamily="18" charset="-120"/>
              </a:rPr>
              <a:t>=M+E-W</a:t>
            </a:r>
            <a:r>
              <a:rPr lang="zh-TW" altLang="en-US" sz="2400" smtClean="0">
                <a:latin typeface="新細明體" pitchFamily="18" charset="-120"/>
              </a:rPr>
              <a:t>。</a:t>
            </a:r>
            <a:endParaRPr lang="en-US" altLang="zh-TW" sz="240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</a:pPr>
            <a:r>
              <a:rPr lang="zh-TW" altLang="en-US" sz="2400" smtClean="0">
                <a:latin typeface="新細明體" pitchFamily="18" charset="-120"/>
              </a:rPr>
              <a:t>只有在 經濟利潤大於零，即 </a:t>
            </a:r>
            <a:r>
              <a:rPr lang="en-US" altLang="zh-TW" sz="2400" smtClean="0">
                <a:latin typeface="新細明體" pitchFamily="18" charset="-120"/>
              </a:rPr>
              <a:t>M+E&gt;W</a:t>
            </a:r>
            <a:r>
              <a:rPr lang="zh-TW" altLang="en-US" sz="2400" smtClean="0">
                <a:latin typeface="新細明體" pitchFamily="18" charset="-120"/>
              </a:rPr>
              <a:t>下，個人才會創業。</a:t>
            </a:r>
            <a:endParaRPr lang="en-US" altLang="zh-TW" sz="2400" smtClean="0">
              <a:latin typeface="新細明體" pitchFamily="18" charset="-120"/>
            </a:endParaRPr>
          </a:p>
        </p:txBody>
      </p:sp>
      <p:sp>
        <p:nvSpPr>
          <p:cNvPr id="2458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4E6784-788D-4341-9975-0039A5F71E89}" type="slidenum">
              <a:rPr lang="zh-TW" altLang="en-US" smtClean="0">
                <a:latin typeface="Arial" pitchFamily="34" charset="0"/>
              </a:rPr>
              <a:pPr/>
              <a:t>54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62850" cy="10525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5-7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創業的條件</a:t>
            </a:r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7775575" cy="4464050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</a:pPr>
            <a:r>
              <a:rPr lang="zh-TW" altLang="en-US" sz="2800" dirty="0" smtClean="0">
                <a:latin typeface="新細明體" pitchFamily="18" charset="-120"/>
              </a:rPr>
              <a:t>討論題： </a:t>
            </a:r>
            <a:r>
              <a:rPr lang="en-US" altLang="zh-TW" sz="2800" dirty="0" smtClean="0">
                <a:latin typeface="新細明體" pitchFamily="18" charset="-120"/>
              </a:rPr>
              <a:t>M+E&gt;W</a:t>
            </a:r>
            <a:r>
              <a:rPr lang="zh-TW" altLang="en-US" sz="2800" dirty="0" smtClean="0">
                <a:latin typeface="新細明體" pitchFamily="18" charset="-120"/>
              </a:rPr>
              <a:t>的條件為何？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10000"/>
              </a:lnSpc>
              <a:buClr>
                <a:srgbClr val="006600"/>
              </a:buClr>
              <a:buFont typeface="Arial" pitchFamily="34" charset="0"/>
              <a:buAutoNum type="arabicPeriod"/>
            </a:pPr>
            <a:r>
              <a:rPr lang="zh-TW" altLang="en-US" sz="2400" dirty="0" smtClean="0">
                <a:latin typeface="新細明體" pitchFamily="18" charset="-120"/>
              </a:rPr>
              <a:t>現有工作薪資 </a:t>
            </a:r>
            <a:r>
              <a:rPr lang="en-US" altLang="zh-TW" sz="2400" dirty="0" smtClean="0">
                <a:latin typeface="新細明體" pitchFamily="18" charset="-120"/>
              </a:rPr>
              <a:t>W</a:t>
            </a:r>
            <a:r>
              <a:rPr lang="zh-TW" altLang="en-US" sz="2400" dirty="0" smtClean="0">
                <a:latin typeface="新細明體" pitchFamily="18" charset="-120"/>
              </a:rPr>
              <a:t>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10000"/>
              </a:lnSpc>
              <a:buClr>
                <a:srgbClr val="006600"/>
              </a:buClr>
              <a:buFont typeface="Arial" pitchFamily="34" charset="0"/>
              <a:buAutoNum type="arabicPeriod"/>
            </a:pPr>
            <a:r>
              <a:rPr lang="zh-TW" altLang="en-US" sz="2400" dirty="0" smtClean="0">
                <a:latin typeface="新細明體" pitchFamily="18" charset="-120"/>
              </a:rPr>
              <a:t>創業時給自己設算的薪資 </a:t>
            </a:r>
            <a:r>
              <a:rPr lang="en-US" altLang="zh-TW" sz="2400" dirty="0" smtClean="0">
                <a:latin typeface="新細明體" pitchFamily="18" charset="-120"/>
              </a:rPr>
              <a:t>M</a:t>
            </a:r>
            <a:r>
              <a:rPr lang="zh-TW" altLang="en-US" sz="2400" dirty="0" smtClean="0">
                <a:latin typeface="新細明體" pitchFamily="18" charset="-120"/>
              </a:rPr>
              <a:t>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10000"/>
              </a:lnSpc>
              <a:buClr>
                <a:srgbClr val="006600"/>
              </a:buClr>
              <a:buFont typeface="Arial" pitchFamily="34" charset="0"/>
              <a:buAutoNum type="arabicPeriod"/>
            </a:pPr>
            <a:r>
              <a:rPr lang="zh-TW" altLang="en-US" sz="2400" dirty="0" smtClean="0">
                <a:latin typeface="新細明體" pitchFamily="18" charset="-120"/>
              </a:rPr>
              <a:t>預期的會計利潤 </a:t>
            </a:r>
            <a:r>
              <a:rPr lang="en-US" altLang="zh-TW" sz="2400" dirty="0" smtClean="0">
                <a:latin typeface="新細明體" pitchFamily="18" charset="-120"/>
              </a:rPr>
              <a:t>E</a:t>
            </a:r>
            <a:r>
              <a:rPr lang="zh-TW" altLang="en-US" sz="2400" dirty="0" smtClean="0">
                <a:latin typeface="新細明體" pitchFamily="18" charset="-120"/>
              </a:rPr>
              <a:t>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  <a:buClr>
                <a:srgbClr val="006600"/>
              </a:buClr>
              <a:buFont typeface="Wingdings" pitchFamily="2" charset="2"/>
              <a:buNone/>
            </a:pPr>
            <a:endParaRPr lang="en-US" altLang="zh-TW" sz="2800" dirty="0" smtClean="0">
              <a:latin typeface="新細明體" pitchFamily="18" charset="-120"/>
            </a:endParaRPr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AE38D-DA8D-4385-93BB-D7D4A0DE4370}" type="slidenum">
              <a:rPr lang="zh-TW" altLang="en-US" smtClean="0">
                <a:latin typeface="Arial" pitchFamily="34" charset="0"/>
              </a:rPr>
              <a:pPr/>
              <a:t>55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052736"/>
            <a:ext cx="6911975" cy="3025552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六、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生產力</a:t>
            </a:r>
            <a:endParaRPr lang="en-US" altLang="zh-TW" sz="6000" dirty="0" smtClean="0">
              <a:solidFill>
                <a:srgbClr val="D1253E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4ED40-C76F-4879-8C58-05D14B81E4B5}" type="slidenum">
              <a:rPr lang="zh-TW" altLang="en-US" smtClean="0"/>
              <a:pPr>
                <a:defRPr/>
              </a:pPr>
              <a:t>56</a:t>
            </a:fld>
            <a:endParaRPr lang="en-US" altLang="zh-TW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  <a:ea typeface="+mn-ea"/>
              </a:rPr>
              <a:t>6-1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  <a:ea typeface="+mn-ea"/>
              </a:rPr>
              <a:t>生產力的四要素</a:t>
            </a:r>
            <a:endParaRPr lang="zh-TW" altLang="en-US" sz="4000" b="1" dirty="0">
              <a:solidFill>
                <a:srgbClr val="660066"/>
              </a:solidFill>
              <a:latin typeface="+mn-lt"/>
              <a:ea typeface="+mn-ea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84784"/>
            <a:ext cx="7848872" cy="4536504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zh-TW" altLang="en-US" sz="3200" dirty="0" smtClean="0"/>
              <a:t>生產力的四要素：</a:t>
            </a:r>
            <a:endParaRPr lang="zh-TW" altLang="en-US" sz="3200" dirty="0"/>
          </a:p>
          <a:p>
            <a:pPr marL="609600" indent="-609600">
              <a:lnSpc>
                <a:spcPct val="90000"/>
              </a:lnSpc>
              <a:buFont typeface="+mj-lt"/>
              <a:buAutoNum type="arabicParenR"/>
            </a:pPr>
            <a:r>
              <a:rPr lang="zh-TW" altLang="en-US" sz="2800" dirty="0"/>
              <a:t>生產</a:t>
            </a:r>
            <a:r>
              <a:rPr lang="zh-TW" altLang="en-US" sz="2800" dirty="0" smtClean="0"/>
              <a:t>元件：</a:t>
            </a:r>
            <a:endParaRPr lang="zh-TW" altLang="en-US" sz="2800" dirty="0"/>
          </a:p>
          <a:p>
            <a:pPr marL="1074738" indent="-714375">
              <a:lnSpc>
                <a:spcPct val="90000"/>
              </a:lnSpc>
            </a:pPr>
            <a:r>
              <a:rPr lang="zh-TW" altLang="en-US" sz="2400" dirty="0"/>
              <a:t>原材料、能源、自然</a:t>
            </a:r>
            <a:r>
              <a:rPr lang="zh-TW" altLang="en-US" sz="2400" dirty="0" smtClean="0"/>
              <a:t>力量、</a:t>
            </a:r>
            <a:r>
              <a:rPr lang="zh-TW" altLang="en-US" sz="2400" dirty="0"/>
              <a:t>土地、</a:t>
            </a:r>
            <a:r>
              <a:rPr lang="zh-TW" altLang="en-US" sz="2400" dirty="0" smtClean="0"/>
              <a:t>資金。</a:t>
            </a:r>
            <a:endParaRPr lang="zh-TW" altLang="en-US" sz="2400" dirty="0"/>
          </a:p>
          <a:p>
            <a:pPr marL="609600" indent="-609600">
              <a:lnSpc>
                <a:spcPct val="90000"/>
              </a:lnSpc>
              <a:buFont typeface="+mj-lt"/>
              <a:buAutoNum type="arabicParenR" startAt="2"/>
            </a:pPr>
            <a:r>
              <a:rPr lang="zh-TW" altLang="en-US" sz="2800" dirty="0"/>
              <a:t>生產力之</a:t>
            </a:r>
            <a:r>
              <a:rPr lang="zh-TW" altLang="en-US" sz="2800" dirty="0" smtClean="0"/>
              <a:t>源：</a:t>
            </a:r>
            <a:endParaRPr lang="zh-TW" altLang="en-US" sz="2800" dirty="0"/>
          </a:p>
          <a:p>
            <a:pPr marL="990600" lvl="1" indent="-630238">
              <a:lnSpc>
                <a:spcPct val="90000"/>
              </a:lnSpc>
            </a:pPr>
            <a:r>
              <a:rPr lang="zh-TW" altLang="en-US" sz="2400" dirty="0" smtClean="0"/>
              <a:t>力量、技術、設計。</a:t>
            </a:r>
            <a:endParaRPr lang="zh-TW" altLang="en-US" sz="2400" dirty="0"/>
          </a:p>
          <a:p>
            <a:pPr marL="609600" indent="-609600">
              <a:lnSpc>
                <a:spcPct val="90000"/>
              </a:lnSpc>
              <a:buFontTx/>
              <a:buAutoNum type="arabicParenR" startAt="2"/>
            </a:pPr>
            <a:r>
              <a:rPr lang="zh-TW" altLang="en-US" sz="2800" dirty="0"/>
              <a:t>創業</a:t>
            </a:r>
            <a:r>
              <a:rPr lang="zh-TW" altLang="en-US" sz="2800" dirty="0" smtClean="0"/>
              <a:t>家：</a:t>
            </a:r>
            <a:endParaRPr lang="zh-TW" altLang="en-US" sz="2800" dirty="0"/>
          </a:p>
          <a:p>
            <a:pPr marL="990600" lvl="1" indent="-630238">
              <a:lnSpc>
                <a:spcPct val="90000"/>
              </a:lnSpc>
            </a:pPr>
            <a:r>
              <a:rPr lang="zh-TW" altLang="en-US" sz="2400" dirty="0" smtClean="0"/>
              <a:t>開創市場交易之商品、結合生產力之源。</a:t>
            </a:r>
            <a:endParaRPr lang="en-US" altLang="zh-TW" sz="2400" dirty="0" smtClean="0"/>
          </a:p>
          <a:p>
            <a:pPr marL="533400" indent="-533400">
              <a:lnSpc>
                <a:spcPct val="90000"/>
              </a:lnSpc>
              <a:buFontTx/>
              <a:buAutoNum type="arabicParenR" startAt="2"/>
            </a:pPr>
            <a:r>
              <a:rPr lang="zh-TW" altLang="en-US" sz="2800" dirty="0" smtClean="0"/>
              <a:t>資金：</a:t>
            </a:r>
            <a:endParaRPr lang="en-US" altLang="zh-TW" sz="2800" dirty="0" smtClean="0"/>
          </a:p>
          <a:p>
            <a:pPr marL="882650" lvl="1" indent="-533400">
              <a:lnSpc>
                <a:spcPct val="90000"/>
              </a:lnSpc>
            </a:pPr>
            <a:r>
              <a:rPr lang="zh-TW" altLang="en-US" sz="2400" dirty="0" smtClean="0"/>
              <a:t>會增長，但存在幣值的穩定性問題。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57</a:t>
            </a:fld>
            <a:endParaRPr lang="en-US" altLang="zh-TW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6-2  </a:t>
            </a:r>
            <a:r>
              <a:rPr lang="zh-TW" altLang="en-US" sz="4000" dirty="0" smtClean="0">
                <a:solidFill>
                  <a:srgbClr val="660066"/>
                </a:solidFill>
              </a:rPr>
              <a:t>生產元件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556792"/>
            <a:ext cx="7920880" cy="4574133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zh-TW" altLang="en-US" sz="3200" dirty="0"/>
              <a:t>原材料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/>
              <a:t>自然提供的原材料</a:t>
            </a:r>
          </a:p>
          <a:p>
            <a:pPr marL="990600" lvl="1" indent="-533400">
              <a:buFontTx/>
              <a:buAutoNum type="circleNumWdWhitePlain"/>
            </a:pPr>
            <a:r>
              <a:rPr lang="zh-TW" altLang="en-US" sz="2400" dirty="0"/>
              <a:t>人造的中間材料</a:t>
            </a:r>
          </a:p>
          <a:p>
            <a:pPr marL="609600" indent="-609600">
              <a:buFontTx/>
              <a:buAutoNum type="arabicParenR"/>
            </a:pPr>
            <a:r>
              <a:rPr lang="zh-TW" altLang="en-US" sz="3200" dirty="0"/>
              <a:t>能源 </a:t>
            </a:r>
            <a:endParaRPr lang="en-US" altLang="zh-TW" sz="3200" dirty="0" smtClean="0"/>
          </a:p>
          <a:p>
            <a:pPr marL="958850" lvl="1" indent="-609600"/>
            <a:r>
              <a:rPr lang="zh-TW" altLang="en-US" sz="2400" dirty="0" smtClean="0"/>
              <a:t>耗竭</a:t>
            </a:r>
            <a:r>
              <a:rPr lang="zh-TW" altLang="en-US" sz="2400" dirty="0"/>
              <a:t>性的石油、天然氣、油頁岩</a:t>
            </a:r>
          </a:p>
          <a:p>
            <a:pPr marL="609600" indent="-609600">
              <a:buFontTx/>
              <a:buAutoNum type="arabicParenR"/>
            </a:pPr>
            <a:r>
              <a:rPr lang="zh-TW" altLang="en-US" sz="3200" dirty="0" smtClean="0"/>
              <a:t>自然力</a:t>
            </a:r>
            <a:endParaRPr lang="en-US" altLang="zh-TW" sz="3200" dirty="0" smtClean="0"/>
          </a:p>
          <a:p>
            <a:pPr marL="958850" lvl="1" indent="-609600"/>
            <a:r>
              <a:rPr lang="zh-TW" altLang="en-US" sz="2400" dirty="0" smtClean="0"/>
              <a:t>永</a:t>
            </a:r>
            <a:r>
              <a:rPr lang="zh-TW" altLang="en-US" sz="2400" dirty="0"/>
              <a:t>續性的水、陽光、風力</a:t>
            </a:r>
          </a:p>
          <a:p>
            <a:pPr marL="609600" indent="-609600">
              <a:buFontTx/>
              <a:buAutoNum type="arabicParenR"/>
            </a:pPr>
            <a:r>
              <a:rPr lang="zh-TW" altLang="en-US" sz="3200" dirty="0" smtClean="0"/>
              <a:t>土地</a:t>
            </a:r>
            <a:endParaRPr lang="en-US" altLang="zh-TW" sz="3200" dirty="0" smtClean="0"/>
          </a:p>
          <a:p>
            <a:pPr marL="958850" lvl="1" indent="-609600"/>
            <a:r>
              <a:rPr lang="zh-TW" altLang="en-US" sz="2400" dirty="0" smtClean="0"/>
              <a:t>可</a:t>
            </a:r>
            <a:r>
              <a:rPr lang="zh-TW" altLang="en-US" sz="2400" dirty="0"/>
              <a:t>循環使用，但需要恢復</a:t>
            </a:r>
            <a:r>
              <a:rPr lang="zh-TW" altLang="en-US" sz="2400" dirty="0" smtClean="0"/>
              <a:t>成本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58</a:t>
            </a:fld>
            <a:endParaRPr lang="en-US" altLang="zh-TW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6-3  </a:t>
            </a:r>
            <a:r>
              <a:rPr lang="zh-TW" altLang="en-US" sz="4000" dirty="0" smtClean="0">
                <a:solidFill>
                  <a:srgbClr val="660066"/>
                </a:solidFill>
              </a:rPr>
              <a:t>能源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484784"/>
            <a:ext cx="7704856" cy="496855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3200" dirty="0"/>
              <a:t>石油、天然氣、油頁岩和核能物質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3200" dirty="0"/>
              <a:t>當前的戰略物資：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終將耗盡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生態危機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石油戰爭：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zh-TW" sz="2400" dirty="0"/>
              <a:t>1973</a:t>
            </a:r>
            <a:r>
              <a:rPr lang="zh-TW" altLang="en-US" sz="2400" dirty="0"/>
              <a:t>年的以阿戰爭與石油價格大漲</a:t>
            </a:r>
          </a:p>
          <a:p>
            <a:pPr marL="1371600" lvl="2" indent="-457200">
              <a:lnSpc>
                <a:spcPct val="90000"/>
              </a:lnSpc>
            </a:pPr>
            <a:r>
              <a:rPr lang="zh-TW" altLang="en-US" sz="2400" dirty="0"/>
              <a:t>美國油頁岩的開發與</a:t>
            </a:r>
            <a:r>
              <a:rPr lang="en-US" altLang="zh-TW" sz="2400" dirty="0"/>
              <a:t>2014</a:t>
            </a:r>
            <a:r>
              <a:rPr lang="zh-TW" altLang="en-US" sz="2400" dirty="0" smtClean="0"/>
              <a:t>年底石油</a:t>
            </a:r>
            <a:r>
              <a:rPr lang="zh-TW" altLang="en-US" sz="2400" dirty="0"/>
              <a:t>價格大跌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u"/>
            </a:pPr>
            <a:r>
              <a:rPr lang="zh-TW" altLang="en-US" sz="3200" dirty="0"/>
              <a:t>台灣的問題：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油氣的儲存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是否使用核電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400" dirty="0"/>
              <a:t>供應契約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59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1-3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 例：漁業的生產過程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1" y="1412875"/>
            <a:ext cx="4032249" cy="791989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</a:pPr>
            <a:r>
              <a:rPr lang="zh-TW" altLang="en-US" sz="2800" dirty="0" smtClean="0"/>
              <a:t>初始模式：</a:t>
            </a:r>
            <a:endParaRPr lang="en-US" altLang="zh-TW" sz="2800" dirty="0" smtClean="0"/>
          </a:p>
        </p:txBody>
      </p:sp>
      <p:sp>
        <p:nvSpPr>
          <p:cNvPr id="5" name="圓角矩形 4"/>
          <p:cNvSpPr/>
          <p:nvPr/>
        </p:nvSpPr>
        <p:spPr bwMode="auto">
          <a:xfrm>
            <a:off x="971600" y="2492896"/>
            <a:ext cx="1512168" cy="1008112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海中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851920" y="2492896"/>
            <a:ext cx="1512168" cy="100811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漁船上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516216" y="2420888"/>
            <a:ext cx="1512168" cy="1008112"/>
          </a:xfrm>
          <a:prstGeom prst="roundRect">
            <a:avLst/>
          </a:prstGeom>
          <a:solidFill>
            <a:srgbClr val="51F145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魚到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菜市場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660232" y="4653136"/>
            <a:ext cx="1512168" cy="1008112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菜籃裡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923928" y="4653136"/>
            <a:ext cx="1512168" cy="1008112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魚在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廚房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1115616" y="4581128"/>
            <a:ext cx="1512168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2800" dirty="0" smtClean="0"/>
              <a:t>魚到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餐桌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向右箭號 10"/>
          <p:cNvSpPr/>
          <p:nvPr/>
        </p:nvSpPr>
        <p:spPr bwMode="auto">
          <a:xfrm>
            <a:off x="2915816" y="263691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向右箭號 11"/>
          <p:cNvSpPr/>
          <p:nvPr/>
        </p:nvSpPr>
        <p:spPr bwMode="auto">
          <a:xfrm>
            <a:off x="5580112" y="263691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向右箭號 12"/>
          <p:cNvSpPr/>
          <p:nvPr/>
        </p:nvSpPr>
        <p:spPr bwMode="auto">
          <a:xfrm rot="5400000">
            <a:off x="7164288" y="3717032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向右箭號 13"/>
          <p:cNvSpPr/>
          <p:nvPr/>
        </p:nvSpPr>
        <p:spPr bwMode="auto">
          <a:xfrm rot="10800000">
            <a:off x="5724128" y="4725144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向右箭號 14"/>
          <p:cNvSpPr/>
          <p:nvPr/>
        </p:nvSpPr>
        <p:spPr bwMode="auto">
          <a:xfrm rot="10800000">
            <a:off x="2843808" y="4725144"/>
            <a:ext cx="5760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6-4  </a:t>
            </a:r>
            <a:r>
              <a:rPr lang="zh-TW" altLang="en-US" sz="4000" dirty="0">
                <a:solidFill>
                  <a:srgbClr val="660066"/>
                </a:solidFill>
              </a:rPr>
              <a:t>自然力量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556792"/>
            <a:ext cx="8136904" cy="4574133"/>
          </a:xfrm>
        </p:spPr>
        <p:txBody>
          <a:bodyPr/>
          <a:lstStyle/>
          <a:p>
            <a:pPr marL="609600" indent="-609600"/>
            <a:r>
              <a:rPr lang="zh-TW" altLang="en-US" sz="3200" dirty="0"/>
              <a:t>水力、太陽能、風力：永續性替代能源。</a:t>
            </a:r>
          </a:p>
          <a:p>
            <a:pPr marL="609600" indent="-609600"/>
            <a:r>
              <a:rPr lang="zh-TW" altLang="en-US" sz="3200" dirty="0"/>
              <a:t>無重力：高精密儀器與高純度藥劑</a:t>
            </a:r>
          </a:p>
          <a:p>
            <a:pPr marL="609600" indent="-609600"/>
            <a:r>
              <a:rPr lang="zh-TW" altLang="en-US" sz="3200" dirty="0"/>
              <a:t>自然力量與自然資源之間的抉擇：</a:t>
            </a:r>
          </a:p>
          <a:p>
            <a:pPr marL="990600" lvl="1" indent="-533400">
              <a:lnSpc>
                <a:spcPct val="150000"/>
              </a:lnSpc>
            </a:pPr>
            <a:r>
              <a:rPr lang="zh-TW" altLang="en-US" sz="2800" dirty="0"/>
              <a:t>翡翠水庫</a:t>
            </a:r>
            <a:r>
              <a:rPr lang="en-US" altLang="zh-TW" sz="2800" dirty="0"/>
              <a:t>100%</a:t>
            </a:r>
            <a:r>
              <a:rPr lang="zh-TW" altLang="en-US" sz="2800" dirty="0"/>
              <a:t>的抗旱計畫</a:t>
            </a:r>
          </a:p>
          <a:p>
            <a:pPr marL="990600" lvl="1" indent="-533400">
              <a:lnSpc>
                <a:spcPct val="150000"/>
              </a:lnSpc>
            </a:pPr>
            <a:r>
              <a:rPr lang="zh-TW" altLang="en-US" sz="2800" dirty="0"/>
              <a:t>風力發電與居住環境（噪音與景觀）</a:t>
            </a:r>
          </a:p>
          <a:p>
            <a:pPr marL="609600" indent="-609600"/>
            <a:endParaRPr lang="zh-TW" altLang="en-US" sz="3200" dirty="0"/>
          </a:p>
          <a:p>
            <a:pPr marL="609600" indent="-609600"/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60</a:t>
            </a:fld>
            <a:endParaRPr lang="en-US" altLang="zh-TW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6-5  </a:t>
            </a:r>
            <a:r>
              <a:rPr lang="zh-TW" altLang="en-US" sz="4000" dirty="0" smtClean="0">
                <a:solidFill>
                  <a:srgbClr val="660066"/>
                </a:solidFill>
              </a:rPr>
              <a:t>土地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556792"/>
            <a:ext cx="7715200" cy="4574133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3200" dirty="0"/>
              <a:t>土地：不設定用途的自然空間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/>
              <a:t>空間：可以向天際延伸與向地底延伸，但存在外部性問題。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/>
              <a:t>不設定用途：用途可以循環利用，但存在清除原設計的恢復成本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 smtClean="0"/>
              <a:t>用以生產廠房、房屋、農場等。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61</a:t>
            </a:fld>
            <a:endParaRPr lang="en-US" altLang="zh-TW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6-6  </a:t>
            </a:r>
            <a:r>
              <a:rPr lang="zh-TW" altLang="en-US" sz="4000" dirty="0" smtClean="0">
                <a:solidFill>
                  <a:srgbClr val="660066"/>
                </a:solidFill>
              </a:rPr>
              <a:t>生產力之源</a:t>
            </a:r>
            <a:endParaRPr lang="zh-TW" altLang="en-US" sz="4000" b="1" dirty="0">
              <a:solidFill>
                <a:srgbClr val="660066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84784"/>
            <a:ext cx="7787208" cy="4574133"/>
          </a:xfrm>
        </p:spPr>
        <p:txBody>
          <a:bodyPr/>
          <a:lstStyle/>
          <a:p>
            <a:pPr marL="609600" indent="-609600"/>
            <a:r>
              <a:rPr lang="zh-TW" altLang="en-US" sz="3200" dirty="0"/>
              <a:t>生產力之源：</a:t>
            </a:r>
          </a:p>
          <a:p>
            <a:pPr marL="990600" lvl="1" indent="-533400">
              <a:buFontTx/>
              <a:buAutoNum type="arabicParenR"/>
            </a:pPr>
            <a:r>
              <a:rPr lang="zh-TW" altLang="en-US" sz="2800" dirty="0">
                <a:solidFill>
                  <a:srgbClr val="A50021"/>
                </a:solidFill>
              </a:rPr>
              <a:t>力量</a:t>
            </a:r>
            <a:r>
              <a:rPr lang="zh-TW" altLang="en-US" sz="2800" dirty="0"/>
              <a:t>：機械力與判斷力</a:t>
            </a:r>
          </a:p>
          <a:p>
            <a:pPr marL="990600" lvl="1" indent="-533400">
              <a:buFontTx/>
              <a:buAutoNum type="arabicParenR"/>
            </a:pPr>
            <a:r>
              <a:rPr lang="zh-TW" altLang="en-US" sz="2800" dirty="0">
                <a:solidFill>
                  <a:srgbClr val="A50021"/>
                </a:solidFill>
              </a:rPr>
              <a:t>技術</a:t>
            </a:r>
            <a:r>
              <a:rPr lang="zh-TW" altLang="en-US" sz="2800" dirty="0"/>
              <a:t>：力量的素質</a:t>
            </a:r>
          </a:p>
          <a:p>
            <a:pPr marL="990600" lvl="1" indent="-533400">
              <a:buFontTx/>
              <a:buAutoNum type="arabicParenR"/>
            </a:pPr>
            <a:r>
              <a:rPr lang="zh-TW" altLang="en-US" sz="2800" dirty="0">
                <a:solidFill>
                  <a:srgbClr val="A50021"/>
                </a:solidFill>
              </a:rPr>
              <a:t>設計</a:t>
            </a:r>
            <a:r>
              <a:rPr lang="zh-TW" altLang="en-US" sz="2800" dirty="0"/>
              <a:t>：力量的安排</a:t>
            </a:r>
          </a:p>
          <a:p>
            <a:pPr marL="609600" indent="-609600"/>
            <a:r>
              <a:rPr lang="zh-TW" altLang="en-US" sz="3200" dirty="0" smtClean="0"/>
              <a:t>生產力</a:t>
            </a:r>
            <a:r>
              <a:rPr lang="zh-TW" altLang="en-US" sz="3200" dirty="0"/>
              <a:t>的載</a:t>
            </a:r>
            <a:r>
              <a:rPr lang="zh-TW" altLang="en-US" sz="3200" dirty="0" smtClean="0"/>
              <a:t>體：</a:t>
            </a:r>
            <a:endParaRPr lang="zh-TW" altLang="en-US" sz="3200" dirty="0"/>
          </a:p>
          <a:p>
            <a:pPr marL="990600" lvl="1" indent="-533400">
              <a:buFontTx/>
              <a:buAutoNum type="arabicParenR"/>
            </a:pPr>
            <a:r>
              <a:rPr lang="zh-TW" altLang="en-US" sz="2800" dirty="0"/>
              <a:t>勞動力（勞動力、智慧資本財）</a:t>
            </a:r>
          </a:p>
          <a:p>
            <a:pPr marL="990600" lvl="1" indent="-533400">
              <a:buFontTx/>
              <a:buAutoNum type="arabicParenR"/>
            </a:pPr>
            <a:r>
              <a:rPr lang="zh-TW" altLang="en-US" sz="2800" dirty="0"/>
              <a:t>資本財（傳統資本財、智慧資本財）</a:t>
            </a:r>
          </a:p>
          <a:p>
            <a:pPr marL="990600" lvl="1" indent="-533400">
              <a:buFontTx/>
              <a:buAutoNum type="arabicParenR"/>
            </a:pPr>
            <a:r>
              <a:rPr lang="zh-TW" altLang="en-US" sz="2800" dirty="0"/>
              <a:t>管理者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62</a:t>
            </a:fld>
            <a:endParaRPr lang="en-US" altLang="zh-TW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6-7  </a:t>
            </a:r>
            <a:r>
              <a:rPr lang="zh-TW" altLang="en-US" sz="4000" dirty="0" smtClean="0">
                <a:solidFill>
                  <a:srgbClr val="660066"/>
                </a:solidFill>
              </a:rPr>
              <a:t>生產力</a:t>
            </a:r>
            <a:r>
              <a:rPr lang="zh-TW" altLang="en-US" sz="4000" dirty="0">
                <a:solidFill>
                  <a:srgbClr val="660066"/>
                </a:solidFill>
              </a:rPr>
              <a:t>之源：力量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556792"/>
            <a:ext cx="7200800" cy="4574133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/>
              <a:t>機械</a:t>
            </a:r>
            <a:r>
              <a:rPr lang="zh-TW" altLang="en-US" dirty="0" smtClean="0"/>
              <a:t>力（執行）：</a:t>
            </a:r>
            <a:r>
              <a:rPr lang="zh-TW" altLang="en-US" dirty="0"/>
              <a:t>臂力施展的能力</a:t>
            </a:r>
          </a:p>
          <a:p>
            <a:pPr marL="609600" indent="-609600">
              <a:lnSpc>
                <a:spcPct val="150000"/>
              </a:lnSpc>
              <a:buFontTx/>
              <a:buAutoNum type="arabicParenR"/>
            </a:pPr>
            <a:r>
              <a:rPr lang="zh-TW" altLang="en-US" dirty="0" smtClean="0"/>
              <a:t>判斷力（判斷）：</a:t>
            </a:r>
            <a:r>
              <a:rPr lang="zh-TW" altLang="en-US" dirty="0"/>
              <a:t>施展臂力的方位、時間、強度之判斷</a:t>
            </a:r>
          </a:p>
          <a:p>
            <a:pPr marL="609600" indent="-609600">
              <a:lnSpc>
                <a:spcPct val="150000"/>
              </a:lnSpc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63</a:t>
            </a:fld>
            <a:endParaRPr lang="en-US" altLang="zh-TW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6-8  </a:t>
            </a:r>
            <a:r>
              <a:rPr lang="zh-TW" altLang="en-US" sz="4000" dirty="0">
                <a:solidFill>
                  <a:srgbClr val="660066"/>
                </a:solidFill>
              </a:rPr>
              <a:t>生產力之源：技術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84784"/>
            <a:ext cx="7848872" cy="4752528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zh-TW" altLang="en-US" sz="3200" dirty="0"/>
              <a:t>技術高，就是素質好。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zh-TW" altLang="en-US" sz="3200" dirty="0"/>
              <a:t>機械力的素質：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強度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方位的調整能力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時間的準確度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複雜的表達能力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zh-TW" altLang="en-US" sz="3200" dirty="0"/>
              <a:t>判斷力的素質：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單一目的之實現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實現的成本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對周遭環境的影響</a:t>
            </a:r>
          </a:p>
          <a:p>
            <a:pPr marL="990600" lvl="1" indent="-533400">
              <a:lnSpc>
                <a:spcPct val="80000"/>
              </a:lnSpc>
              <a:buFontTx/>
              <a:buAutoNum type="circleNumWdWhitePlain"/>
            </a:pPr>
            <a:r>
              <a:rPr lang="zh-TW" altLang="en-US" sz="2400" dirty="0"/>
              <a:t>與其他生產因素的配合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64</a:t>
            </a:fld>
            <a:endParaRPr lang="en-US" altLang="zh-TW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6-9  </a:t>
            </a:r>
            <a:r>
              <a:rPr lang="zh-TW" altLang="en-US" sz="4000" dirty="0">
                <a:solidFill>
                  <a:srgbClr val="660066"/>
                </a:solidFill>
              </a:rPr>
              <a:t>生產力之源：設計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556792"/>
            <a:ext cx="7859216" cy="4574133"/>
          </a:xfrm>
        </p:spPr>
        <p:txBody>
          <a:bodyPr/>
          <a:lstStyle/>
          <a:p>
            <a:pPr marL="609600" indent="-609600"/>
            <a:r>
              <a:rPr lang="zh-TW" altLang="en-US" sz="3200" dirty="0"/>
              <a:t>設計</a:t>
            </a:r>
            <a:r>
              <a:rPr lang="zh-TW" altLang="en-US" sz="3200" dirty="0" smtClean="0"/>
              <a:t>：</a:t>
            </a:r>
            <a:endParaRPr lang="en-US" altLang="zh-TW" sz="3200" dirty="0" smtClean="0"/>
          </a:p>
          <a:p>
            <a:pPr marL="958850" lvl="1" indent="-609600"/>
            <a:r>
              <a:rPr lang="zh-TW" altLang="en-US" sz="2800" dirty="0" smtClean="0"/>
              <a:t>安排</a:t>
            </a:r>
            <a:r>
              <a:rPr lang="zh-TW" altLang="en-US" sz="2800" dirty="0"/>
              <a:t>不同的機械力與判斷力以提升生產力或實現給定的目標。</a:t>
            </a:r>
          </a:p>
          <a:p>
            <a:pPr marL="609600" indent="-609600"/>
            <a:r>
              <a:rPr lang="zh-TW" altLang="en-US" sz="3200" dirty="0"/>
              <a:t>設計</a:t>
            </a:r>
            <a:r>
              <a:rPr lang="zh-TW" altLang="en-US" sz="3200" dirty="0" smtClean="0"/>
              <a:t>：</a:t>
            </a:r>
            <a:endParaRPr lang="en-US" altLang="zh-TW" sz="3200" dirty="0" smtClean="0"/>
          </a:p>
          <a:p>
            <a:pPr marL="958850" lvl="1" indent="-609600"/>
            <a:r>
              <a:rPr lang="zh-TW" altLang="en-US" sz="2800" dirty="0" smtClean="0"/>
              <a:t>商品、生產程序、</a:t>
            </a:r>
            <a:r>
              <a:rPr lang="zh-TW" altLang="en-US" sz="2800" dirty="0"/>
              <a:t>生產組織</a:t>
            </a:r>
          </a:p>
          <a:p>
            <a:pPr marL="609600" indent="-609600"/>
            <a:r>
              <a:rPr lang="zh-TW" altLang="en-US" sz="3200" dirty="0"/>
              <a:t>組織：</a:t>
            </a:r>
          </a:p>
          <a:p>
            <a:pPr marL="990600" lvl="1" indent="-533400">
              <a:buFont typeface="Wingdings" pitchFamily="2" charset="2"/>
              <a:buChar char="p"/>
            </a:pPr>
            <a:r>
              <a:rPr lang="zh-TW" altLang="en-US" sz="2400" dirty="0"/>
              <a:t>一個步兵班的編制</a:t>
            </a:r>
          </a:p>
          <a:p>
            <a:pPr marL="990600" lvl="1" indent="-533400">
              <a:buFont typeface="Wingdings" pitchFamily="2" charset="2"/>
              <a:buChar char="p"/>
            </a:pPr>
            <a:r>
              <a:rPr lang="zh-TW" altLang="en-US" sz="2400" dirty="0"/>
              <a:t>公司的組織架構：</a:t>
            </a:r>
          </a:p>
          <a:p>
            <a:pPr marL="990600" lvl="1" indent="-533400">
              <a:buFont typeface="Wingdings" pitchFamily="2" charset="2"/>
              <a:buChar char="p"/>
            </a:pPr>
            <a:r>
              <a:rPr lang="zh-TW" altLang="en-US" sz="2400" dirty="0"/>
              <a:t>政府的組織架構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65</a:t>
            </a:fld>
            <a:endParaRPr lang="en-US" altLang="zh-TW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9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6-10  </a:t>
            </a:r>
            <a:r>
              <a:rPr lang="zh-TW" altLang="en-US" sz="4000" dirty="0" smtClean="0">
                <a:solidFill>
                  <a:srgbClr val="660066"/>
                </a:solidFill>
              </a:rPr>
              <a:t>生產力</a:t>
            </a:r>
            <a:r>
              <a:rPr lang="zh-TW" altLang="en-US" sz="4000" dirty="0">
                <a:solidFill>
                  <a:srgbClr val="660066"/>
                </a:solidFill>
              </a:rPr>
              <a:t>的載體</a:t>
            </a:r>
          </a:p>
        </p:txBody>
      </p:sp>
      <p:graphicFrame>
        <p:nvGraphicFramePr>
          <p:cNvPr id="35164" name="Group 348"/>
          <p:cNvGraphicFramePr>
            <a:graphicFrameLocks noGrp="1"/>
          </p:cNvGraphicFramePr>
          <p:nvPr>
            <p:ph idx="1"/>
          </p:nvPr>
        </p:nvGraphicFramePr>
        <p:xfrm>
          <a:off x="539750" y="1628775"/>
          <a:ext cx="8353425" cy="4614672"/>
        </p:xfrm>
        <a:graphic>
          <a:graphicData uri="http://schemas.openxmlformats.org/drawingml/2006/table">
            <a:tbl>
              <a:tblPr/>
              <a:tblGrid>
                <a:gridCol w="1223963"/>
                <a:gridCol w="1223962"/>
                <a:gridCol w="1439863"/>
                <a:gridCol w="1368425"/>
                <a:gridCol w="1296987"/>
                <a:gridCol w="1800225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勞動力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傳統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資本財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管理者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師傅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智慧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資本財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機械力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素質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不需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自動控制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判斷力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素質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人工智慧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商品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組織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現場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權力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中央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權力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物聯網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0318B-0901-468E-94B1-64F2A3595A51}" type="slidenum">
              <a:rPr lang="zh-TW" altLang="en-US" smtClean="0"/>
              <a:pPr>
                <a:defRPr/>
              </a:pPr>
              <a:t>66</a:t>
            </a:fld>
            <a:endParaRPr lang="en-US" altLang="zh-TW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6-11  </a:t>
            </a:r>
            <a:r>
              <a:rPr lang="zh-TW" altLang="en-US" sz="4000" dirty="0" smtClean="0">
                <a:solidFill>
                  <a:srgbClr val="660066"/>
                </a:solidFill>
              </a:rPr>
              <a:t> 勞動力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628800"/>
            <a:ext cx="7643192" cy="4502125"/>
          </a:xfrm>
        </p:spPr>
        <p:txBody>
          <a:bodyPr/>
          <a:lstStyle/>
          <a:p>
            <a:r>
              <a:rPr lang="zh-TW" altLang="en-US" sz="3200" dirty="0"/>
              <a:t>勞動力的特點表現在商品的設計與現場的組織能力。</a:t>
            </a:r>
          </a:p>
          <a:p>
            <a:r>
              <a:rPr lang="zh-TW" altLang="en-US" sz="3200" dirty="0"/>
              <a:t>勞動者可理解商品在生產過程的瑕疵與脆弱處，並據以謀求可能的改善。</a:t>
            </a:r>
          </a:p>
          <a:p>
            <a:r>
              <a:rPr lang="zh-TW" altLang="en-US" sz="3200" dirty="0"/>
              <a:t>勞動力與勞動者無法分割，但勞動力市場是以勞動力（服務）為交易商品之市場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奴隸</a:t>
            </a:r>
            <a:r>
              <a:rPr lang="zh-TW" altLang="en-US" sz="2800" dirty="0"/>
              <a:t>市場才是以勞動者（人）為交易商品之市場。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67</a:t>
            </a:fld>
            <a:endParaRPr lang="en-US" altLang="zh-TW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6-12  </a:t>
            </a:r>
            <a:r>
              <a:rPr lang="zh-TW" altLang="en-US" sz="4000" dirty="0" smtClean="0">
                <a:solidFill>
                  <a:srgbClr val="660066"/>
                </a:solidFill>
              </a:rPr>
              <a:t> 資本</a:t>
            </a:r>
            <a:r>
              <a:rPr lang="zh-TW" altLang="en-US" sz="4000" dirty="0">
                <a:solidFill>
                  <a:srgbClr val="660066"/>
                </a:solidFill>
              </a:rPr>
              <a:t>財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84784"/>
            <a:ext cx="8136904" cy="4824536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dirty="0"/>
              <a:t>技術即是</a:t>
            </a:r>
            <a:r>
              <a:rPr lang="zh-TW" altLang="en-US" dirty="0" smtClean="0"/>
              <a:t>生產程序的</a:t>
            </a:r>
            <a:r>
              <a:rPr lang="zh-TW" altLang="en-US" dirty="0"/>
              <a:t>知識。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dirty="0"/>
              <a:t>知識累積了過去的經驗、知識和新的研究成果，因此具有較高的生產力。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dirty="0" smtClean="0"/>
              <a:t>技術以特殊文法</a:t>
            </a:r>
            <a:r>
              <a:rPr lang="zh-TW" altLang="en-US" dirty="0"/>
              <a:t>內嵌在特殊造型的資本</a:t>
            </a:r>
            <a:r>
              <a:rPr lang="zh-TW" altLang="en-US" dirty="0" smtClean="0"/>
              <a:t>財，</a:t>
            </a:r>
            <a:r>
              <a:rPr lang="zh-TW" altLang="en-US" dirty="0"/>
              <a:t>也可內嵌在特殊</a:t>
            </a:r>
            <a:r>
              <a:rPr lang="zh-TW" altLang="en-US" dirty="0" smtClean="0"/>
              <a:t>勞動力。</a:t>
            </a:r>
            <a:endParaRPr lang="zh-TW" altLang="en-US" dirty="0"/>
          </a:p>
          <a:p>
            <a:pPr marL="609600" indent="-609600">
              <a:lnSpc>
                <a:spcPct val="150000"/>
              </a:lnSpc>
            </a:pPr>
            <a:r>
              <a:rPr lang="zh-TW" altLang="en-US" dirty="0"/>
              <a:t>資本財的內嵌知識必須經過解碼才能利用。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68</a:t>
            </a:fld>
            <a:endParaRPr lang="en-US" altLang="zh-TW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6-13  </a:t>
            </a:r>
            <a:r>
              <a:rPr lang="zh-TW" altLang="en-US" sz="4000" dirty="0" smtClean="0">
                <a:solidFill>
                  <a:srgbClr val="660066"/>
                </a:solidFill>
              </a:rPr>
              <a:t> 管理</a:t>
            </a:r>
            <a:r>
              <a:rPr lang="zh-TW" altLang="en-US" sz="4000" dirty="0">
                <a:solidFill>
                  <a:srgbClr val="660066"/>
                </a:solidFill>
              </a:rPr>
              <a:t>者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700808"/>
            <a:ext cx="7787208" cy="4430117"/>
          </a:xfrm>
        </p:spPr>
        <p:txBody>
          <a:bodyPr/>
          <a:lstStyle/>
          <a:p>
            <a:pPr marL="609600" indent="-609600"/>
            <a:r>
              <a:rPr lang="zh-TW" altLang="en-US" sz="3200" dirty="0"/>
              <a:t>管理者：內嵌</a:t>
            </a:r>
            <a:r>
              <a:rPr lang="zh-TW" altLang="en-US" sz="3200" dirty="0" smtClean="0"/>
              <a:t>組織知識</a:t>
            </a:r>
            <a:r>
              <a:rPr lang="zh-TW" altLang="en-US" sz="3200" dirty="0"/>
              <a:t>的特殊勞動力。</a:t>
            </a:r>
          </a:p>
          <a:p>
            <a:pPr marL="958850" lvl="1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安排</a:t>
            </a:r>
            <a:r>
              <a:rPr lang="zh-TW" altLang="en-US" sz="2800" dirty="0"/>
              <a:t>勞動者之間的協調及不同勞動者可利用的資本財。</a:t>
            </a:r>
          </a:p>
          <a:p>
            <a:pPr marL="958850" lvl="1" indent="-609600">
              <a:buFont typeface="+mj-lt"/>
              <a:buAutoNum type="arabicParenR"/>
            </a:pPr>
            <a:r>
              <a:rPr lang="zh-TW" altLang="en-US" sz="2800" dirty="0" smtClean="0"/>
              <a:t>處理</a:t>
            </a:r>
            <a:r>
              <a:rPr lang="zh-TW" altLang="en-US" sz="2800" dirty="0"/>
              <a:t>員工的工作誘因、囚犯困境問題、代理人問題。</a:t>
            </a:r>
          </a:p>
          <a:p>
            <a:pPr marL="609600" indent="-609600">
              <a:buFontTx/>
              <a:buNone/>
            </a:pPr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69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7488634" cy="1008856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1-4 </a:t>
            </a:r>
            <a:r>
              <a:rPr lang="zh-TW" altLang="en-US" sz="4000" dirty="0" smtClean="0">
                <a:solidFill>
                  <a:srgbClr val="660066"/>
                </a:solidFill>
              </a:rPr>
              <a:t> 有機肥生產</a:t>
            </a:r>
          </a:p>
        </p:txBody>
      </p:sp>
      <p:pic>
        <p:nvPicPr>
          <p:cNvPr id="28675" name="圖片 3" descr="output凌致生物科技股份有限公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698750"/>
            <a:ext cx="19812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圖片 4" descr="SOP-www-makaok-ne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412776"/>
            <a:ext cx="7511756" cy="481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899592" y="6309320"/>
            <a:ext cx="4621213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b="1" kern="0" dirty="0">
                <a:solidFill>
                  <a:srgbClr val="330066"/>
                </a:solidFill>
                <a:latin typeface="Arial"/>
                <a:ea typeface="新細明體"/>
                <a:cs typeface="+mj-cs"/>
              </a:rPr>
              <a:t>Source: www.makaok.net</a:t>
            </a:r>
            <a:endParaRPr lang="zh-TW" altLang="en-US" b="1" kern="0" dirty="0">
              <a:solidFill>
                <a:srgbClr val="330066"/>
              </a:solidFill>
              <a:latin typeface="Arial"/>
              <a:ea typeface="新細明體"/>
              <a:cs typeface="+mj-cs"/>
            </a:endParaRPr>
          </a:p>
        </p:txBody>
      </p:sp>
      <p:pic>
        <p:nvPicPr>
          <p:cNvPr id="8" name="圖片 4" descr="SOP-www-makaok-ne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7511756" cy="481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橢圓 5"/>
          <p:cNvSpPr/>
          <p:nvPr/>
        </p:nvSpPr>
        <p:spPr bwMode="auto">
          <a:xfrm>
            <a:off x="6732240" y="4941168"/>
            <a:ext cx="1296144" cy="122413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橢圓 8"/>
          <p:cNvSpPr/>
          <p:nvPr/>
        </p:nvSpPr>
        <p:spPr bwMode="auto">
          <a:xfrm>
            <a:off x="683568" y="5013176"/>
            <a:ext cx="1296144" cy="122413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橢圓 10"/>
          <p:cNvSpPr/>
          <p:nvPr/>
        </p:nvSpPr>
        <p:spPr bwMode="auto">
          <a:xfrm>
            <a:off x="395536" y="2636912"/>
            <a:ext cx="1512168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橢圓 11"/>
          <p:cNvSpPr/>
          <p:nvPr/>
        </p:nvSpPr>
        <p:spPr bwMode="auto">
          <a:xfrm>
            <a:off x="323528" y="1340768"/>
            <a:ext cx="1728192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橢圓 12"/>
          <p:cNvSpPr/>
          <p:nvPr/>
        </p:nvSpPr>
        <p:spPr bwMode="auto">
          <a:xfrm>
            <a:off x="323528" y="1988840"/>
            <a:ext cx="1728192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橢圓 14"/>
          <p:cNvSpPr/>
          <p:nvPr/>
        </p:nvSpPr>
        <p:spPr bwMode="auto">
          <a:xfrm>
            <a:off x="6660232" y="3068960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橢圓 15"/>
          <p:cNvSpPr/>
          <p:nvPr/>
        </p:nvSpPr>
        <p:spPr bwMode="auto">
          <a:xfrm>
            <a:off x="6732240" y="3789040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橢圓 16"/>
          <p:cNvSpPr/>
          <p:nvPr/>
        </p:nvSpPr>
        <p:spPr bwMode="auto">
          <a:xfrm>
            <a:off x="683568" y="3140968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橢圓 17"/>
          <p:cNvSpPr/>
          <p:nvPr/>
        </p:nvSpPr>
        <p:spPr bwMode="auto">
          <a:xfrm>
            <a:off x="611560" y="3789040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6-14 </a:t>
            </a:r>
            <a:r>
              <a:rPr lang="zh-TW" altLang="en-US" sz="4000" dirty="0" smtClean="0">
                <a:solidFill>
                  <a:srgbClr val="660066"/>
                </a:solidFill>
              </a:rPr>
              <a:t> 師傅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84784"/>
            <a:ext cx="7859216" cy="4646141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3200" dirty="0" smtClean="0"/>
              <a:t>不同</a:t>
            </a:r>
            <a:r>
              <a:rPr lang="zh-TW" altLang="en-US" sz="3200" dirty="0"/>
              <a:t>於勞動力，師傅擁有高技術和商品設計之知識；不同於資本財，師傅擁有商品設計之知識。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sz="3200" dirty="0" smtClean="0"/>
              <a:t>師傅之內</a:t>
            </a:r>
            <a:r>
              <a:rPr lang="zh-TW" altLang="en-US" sz="3200" dirty="0"/>
              <a:t>嵌知識以是默會致知為主。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70</a:t>
            </a:fld>
            <a:endParaRPr lang="en-US" altLang="zh-TW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6-15  </a:t>
            </a:r>
            <a:r>
              <a:rPr lang="zh-TW" altLang="en-US" sz="4000" dirty="0" smtClean="0">
                <a:solidFill>
                  <a:srgbClr val="660066"/>
                </a:solidFill>
              </a:rPr>
              <a:t> 智慧</a:t>
            </a:r>
            <a:r>
              <a:rPr lang="zh-TW" altLang="en-US" sz="4000" dirty="0">
                <a:solidFill>
                  <a:srgbClr val="660066"/>
                </a:solidFill>
              </a:rPr>
              <a:t>資本財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7992888" cy="4680520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3200" dirty="0"/>
              <a:t>不同的智慧資本財，擁有不同程度的內嵌知識。</a:t>
            </a:r>
          </a:p>
          <a:p>
            <a:pPr marL="609600" indent="-609600">
              <a:lnSpc>
                <a:spcPct val="150000"/>
              </a:lnSpc>
            </a:pPr>
            <a:r>
              <a:rPr lang="zh-TW" altLang="en-US" sz="3200" dirty="0"/>
              <a:t>智慧資本財之後的人類社會？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/>
              <a:t>內嵌自動控制知識</a:t>
            </a:r>
            <a:r>
              <a:rPr lang="zh-TW" altLang="en-US" sz="2400" dirty="0" smtClean="0"/>
              <a:t>的能力</a:t>
            </a:r>
            <a:r>
              <a:rPr lang="zh-TW" altLang="en-US" sz="2400" dirty="0"/>
              <a:t>足夠取代勞動力。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/>
              <a:t>內嵌人工智慧</a:t>
            </a:r>
            <a:r>
              <a:rPr lang="zh-TW" altLang="en-US" sz="2400" dirty="0" smtClean="0"/>
              <a:t>的能力</a:t>
            </a:r>
            <a:r>
              <a:rPr lang="zh-TW" altLang="en-US" sz="2400" dirty="0"/>
              <a:t>可以逼近師傅。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400" dirty="0"/>
              <a:t>內嵌物聯</a:t>
            </a:r>
            <a:r>
              <a:rPr lang="zh-TW" altLang="en-US" sz="2400" dirty="0" smtClean="0"/>
              <a:t>網，</a:t>
            </a:r>
            <a:r>
              <a:rPr lang="zh-TW" altLang="en-US" sz="2400" dirty="0"/>
              <a:t>在資訊上可以勝過管理者。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71</a:t>
            </a:fld>
            <a:endParaRPr lang="en-US" altLang="zh-TW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268760"/>
            <a:ext cx="7056462" cy="2809528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D1253E"/>
                </a:solidFill>
              </a:rPr>
              <a:t>七、</a:t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/>
            </a:r>
            <a:br>
              <a:rPr lang="zh-TW" altLang="en-US" sz="6000" dirty="0" smtClean="0">
                <a:solidFill>
                  <a:srgbClr val="D1253E"/>
                </a:solidFill>
              </a:rPr>
            </a:br>
            <a:r>
              <a:rPr lang="zh-TW" altLang="en-US" sz="6000" dirty="0" smtClean="0">
                <a:solidFill>
                  <a:srgbClr val="D1253E"/>
                </a:solidFill>
              </a:rPr>
              <a:t>生產的選擇</a:t>
            </a:r>
            <a:endParaRPr lang="en-US" altLang="zh-TW" sz="6000" dirty="0" smtClean="0">
              <a:solidFill>
                <a:srgbClr val="D1253E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3"/>
          <p:cNvGraphicFramePr>
            <a:graphicFrameLocks/>
          </p:cNvGraphicFramePr>
          <p:nvPr/>
        </p:nvGraphicFramePr>
        <p:xfrm>
          <a:off x="4356100" y="2060575"/>
          <a:ext cx="4464050" cy="4032250"/>
        </p:xfrm>
        <a:graphic>
          <a:graphicData uri="http://schemas.openxmlformats.org/presentationml/2006/ole">
            <p:oleObj spid="_x0000_s103426" name="Microsoft Drawing" r:id="rId3" imgW="2920680" imgH="2571480" progId="">
              <p:embed/>
            </p:oleObj>
          </a:graphicData>
        </a:graphic>
      </p:graphicFrame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179389" y="188913"/>
            <a:ext cx="7704980" cy="86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7-1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一種投入，兩種產出</a:t>
            </a:r>
            <a:endParaRPr lang="zh-TW" altLang="en-US" sz="4000" b="1" dirty="0">
              <a:solidFill>
                <a:srgbClr val="660066"/>
              </a:solidFill>
              <a:latin typeface="+mn-lt"/>
            </a:endParaRPr>
          </a:p>
        </p:txBody>
      </p:sp>
      <p:graphicFrame>
        <p:nvGraphicFramePr>
          <p:cNvPr id="150608" name="Group 80"/>
          <p:cNvGraphicFramePr>
            <a:graphicFrameLocks noGrp="1"/>
          </p:cNvGraphicFramePr>
          <p:nvPr/>
        </p:nvGraphicFramePr>
        <p:xfrm>
          <a:off x="755650" y="1497013"/>
          <a:ext cx="3263900" cy="4815840"/>
        </p:xfrm>
        <a:graphic>
          <a:graphicData uri="http://schemas.openxmlformats.org/drawingml/2006/table">
            <a:tbl>
              <a:tblPr/>
              <a:tblGrid>
                <a:gridCol w="815975"/>
                <a:gridCol w="815975"/>
                <a:gridCol w="815975"/>
                <a:gridCol w="81597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捉雞時間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挑水時間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捉雞數量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挑水數量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283968" y="1268760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</a:rPr>
              <a:t>一種投入：時間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/>
          <p:cNvGraphicFramePr>
            <a:graphicFrameLocks/>
          </p:cNvGraphicFramePr>
          <p:nvPr/>
        </p:nvGraphicFramePr>
        <p:xfrm>
          <a:off x="250825" y="2133600"/>
          <a:ext cx="5545138" cy="4606925"/>
        </p:xfrm>
        <a:graphic>
          <a:graphicData uri="http://schemas.openxmlformats.org/presentationml/2006/ole">
            <p:oleObj spid="_x0000_s104450" name="Microsoft Drawing" r:id="rId3" imgW="2920680" imgH="2571480" progId="">
              <p:embed/>
            </p:oleObj>
          </a:graphicData>
        </a:graphic>
      </p:graphicFrame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3563938" y="1700213"/>
            <a:ext cx="5256212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 algn="just" defTabSz="762000"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>
                <a:latin typeface="新細明體" pitchFamily="18" charset="-120"/>
              </a:rPr>
              <a:t>盡力時，</a:t>
            </a:r>
            <a:r>
              <a:rPr lang="en-US" altLang="zh-TW" sz="2800" dirty="0">
                <a:latin typeface="新細明體" pitchFamily="18" charset="-120"/>
              </a:rPr>
              <a:t>EF</a:t>
            </a:r>
            <a:r>
              <a:rPr lang="zh-TW" altLang="en-US" sz="2800" dirty="0">
                <a:latin typeface="新細明體" pitchFamily="18" charset="-120"/>
              </a:rPr>
              <a:t>線上的組合。</a:t>
            </a:r>
          </a:p>
          <a:p>
            <a:pPr marL="342900" indent="-342900" algn="just" defTabSz="762000"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b="1" dirty="0">
                <a:solidFill>
                  <a:srgbClr val="FF0000"/>
                </a:solidFill>
                <a:latin typeface="新細明體" pitchFamily="18" charset="-120"/>
              </a:rPr>
              <a:t>未盡力</a:t>
            </a:r>
            <a:r>
              <a:rPr lang="zh-TW" altLang="en-US" sz="2800" dirty="0">
                <a:latin typeface="新細明體" pitchFamily="18" charset="-120"/>
              </a:rPr>
              <a:t>，</a:t>
            </a:r>
            <a:r>
              <a:rPr lang="en-US" altLang="zh-TW" sz="2800" dirty="0">
                <a:latin typeface="新細明體" pitchFamily="18" charset="-120"/>
              </a:rPr>
              <a:t>EF</a:t>
            </a:r>
            <a:r>
              <a:rPr lang="zh-TW" altLang="en-US" sz="2800" dirty="0">
                <a:latin typeface="新細明體" pitchFamily="18" charset="-120"/>
              </a:rPr>
              <a:t>線左下方的組合。</a:t>
            </a:r>
          </a:p>
          <a:p>
            <a:pPr marL="342900" indent="-342900" algn="just" defTabSz="762000"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>
                <a:solidFill>
                  <a:srgbClr val="800000"/>
                </a:solidFill>
                <a:latin typeface="新細明體" pitchFamily="18" charset="-120"/>
              </a:rPr>
              <a:t>用盡</a:t>
            </a:r>
            <a:r>
              <a:rPr lang="zh-TW" altLang="en-US" sz="2800" dirty="0">
                <a:latin typeface="新細明體" pitchFamily="18" charset="-120"/>
              </a:rPr>
              <a:t>他所有的工作時間也無法生產出來的組合，</a:t>
            </a:r>
            <a:r>
              <a:rPr lang="en-US" altLang="zh-TW" sz="2800" dirty="0">
                <a:latin typeface="新細明體" pitchFamily="18" charset="-120"/>
              </a:rPr>
              <a:t>B</a:t>
            </a:r>
            <a:r>
              <a:rPr lang="zh-TW" altLang="en-US" sz="2800" dirty="0">
                <a:latin typeface="新細明體" pitchFamily="18" charset="-120"/>
              </a:rPr>
              <a:t>點。</a:t>
            </a:r>
          </a:p>
        </p:txBody>
      </p:sp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23850" y="188913"/>
            <a:ext cx="7632526" cy="93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7-2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生產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可能集合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95288" y="1772816"/>
            <a:ext cx="7921128" cy="401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342900" indent="-342900" defTabSz="762000">
              <a:lnSpc>
                <a:spcPct val="130000"/>
              </a:lnSpc>
              <a:buFont typeface="Wingdings" pitchFamily="2" charset="2"/>
              <a:buChar char="n"/>
            </a:pPr>
            <a:r>
              <a:rPr lang="en-US" altLang="zh-TW" sz="2800" dirty="0" smtClean="0">
                <a:latin typeface="新細明體" pitchFamily="18" charset="-120"/>
              </a:rPr>
              <a:t>EF </a:t>
            </a:r>
            <a:r>
              <a:rPr lang="zh-TW" altLang="en-US" sz="2800" dirty="0" smtClean="0">
                <a:latin typeface="新細明體" pitchFamily="18" charset="-120"/>
              </a:rPr>
              <a:t>線為</a:t>
            </a:r>
            <a:r>
              <a:rPr lang="zh-TW" altLang="en-US" sz="2800" b="1" dirty="0" smtClean="0">
                <a:solidFill>
                  <a:srgbClr val="800000"/>
                </a:solidFill>
                <a:latin typeface="新細明體" pitchFamily="18" charset="-120"/>
              </a:rPr>
              <a:t>生產可能鋒線</a:t>
            </a:r>
            <a:r>
              <a:rPr lang="zh-TW" altLang="en-US" sz="2800" dirty="0" smtClean="0">
                <a:solidFill>
                  <a:srgbClr val="800000"/>
                </a:solidFill>
                <a:latin typeface="新細明體" pitchFamily="18" charset="-120"/>
              </a:rPr>
              <a:t> </a:t>
            </a:r>
            <a:r>
              <a:rPr lang="en-US" altLang="zh-TW" sz="2800" dirty="0" smtClean="0">
                <a:solidFill>
                  <a:srgbClr val="800000"/>
                </a:solidFill>
                <a:latin typeface="新細明體" pitchFamily="18" charset="-120"/>
              </a:rPr>
              <a:t>(PPF</a:t>
            </a:r>
            <a:r>
              <a:rPr lang="zh-TW" altLang="en-US" sz="2800" dirty="0" smtClean="0">
                <a:solidFill>
                  <a:srgbClr val="800000"/>
                </a:solidFill>
                <a:latin typeface="新細明體" pitchFamily="18" charset="-120"/>
              </a:rPr>
              <a:t>，</a:t>
            </a:r>
            <a:r>
              <a:rPr lang="en-US" altLang="zh-TW" sz="2800" dirty="0" smtClean="0">
                <a:solidFill>
                  <a:srgbClr val="800000"/>
                </a:solidFill>
                <a:latin typeface="新細明體" pitchFamily="18" charset="-120"/>
              </a:rPr>
              <a:t>production possibility frontier)</a:t>
            </a:r>
            <a:r>
              <a:rPr lang="zh-TW" altLang="en-US" sz="2800" dirty="0" smtClean="0">
                <a:latin typeface="新細明體" pitchFamily="18" charset="-120"/>
              </a:rPr>
              <a:t>，代表此人竭盡全力衝刺才能達到產出組合。</a:t>
            </a:r>
          </a:p>
          <a:p>
            <a:pPr marL="342900" indent="-342900" defTabSz="762000">
              <a:lnSpc>
                <a:spcPct val="130000"/>
              </a:lnSpc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</a:rPr>
              <a:t>生產可能鋒線本身及該線左下方的全部組合，構成一個人在總工作時數固定下所能獲致的</a:t>
            </a:r>
            <a:r>
              <a:rPr lang="zh-TW" altLang="en-US" sz="2800" dirty="0" smtClean="0">
                <a:solidFill>
                  <a:srgbClr val="800000"/>
                </a:solidFill>
                <a:latin typeface="新細明體" pitchFamily="18" charset="-120"/>
              </a:rPr>
              <a:t>所有可能</a:t>
            </a:r>
            <a:r>
              <a:rPr lang="zh-TW" altLang="en-US" sz="2800" dirty="0" smtClean="0">
                <a:latin typeface="新細明體" pitchFamily="18" charset="-120"/>
              </a:rPr>
              <a:t>的產出組合，稱之為此兩產品的</a:t>
            </a:r>
            <a:r>
              <a:rPr lang="zh-TW" altLang="en-US" sz="2800" dirty="0" smtClean="0">
                <a:solidFill>
                  <a:srgbClr val="FF0066"/>
                </a:solidFill>
                <a:latin typeface="新細明體" pitchFamily="18" charset="-120"/>
              </a:rPr>
              <a:t>生產可能集合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zh-TW" altLang="en-US" sz="2800" dirty="0">
              <a:latin typeface="新細明體" pitchFamily="18" charset="-120"/>
            </a:endParaRPr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323850" y="188913"/>
            <a:ext cx="75612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7-3  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生產可能鋒線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/>
          </p:cNvGraphicFramePr>
          <p:nvPr/>
        </p:nvGraphicFramePr>
        <p:xfrm>
          <a:off x="467544" y="548680"/>
          <a:ext cx="7775575" cy="5976664"/>
        </p:xfrm>
        <a:graphic>
          <a:graphicData uri="http://schemas.openxmlformats.org/presentationml/2006/ole">
            <p:oleObj spid="_x0000_s105474" name="Microsoft Drawing" r:id="rId3" imgW="5540040" imgH="4960800" progId="">
              <p:embed/>
            </p:oleObj>
          </a:graphicData>
        </a:graphic>
      </p:graphicFrame>
      <p:sp>
        <p:nvSpPr>
          <p:cNvPr id="3" name="矩形 2"/>
          <p:cNvSpPr/>
          <p:nvPr/>
        </p:nvSpPr>
        <p:spPr>
          <a:xfrm>
            <a:off x="395536" y="0"/>
            <a:ext cx="324036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7-3A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 推導</a:t>
            </a:r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   </a:t>
            </a:r>
            <a:endParaRPr lang="zh-TW" altLang="en-US" sz="4000" dirty="0">
              <a:latin typeface="+mn-lt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/>
          </p:cNvGraphicFramePr>
          <p:nvPr/>
        </p:nvGraphicFramePr>
        <p:xfrm>
          <a:off x="250825" y="2565400"/>
          <a:ext cx="6070600" cy="4124325"/>
        </p:xfrm>
        <a:graphic>
          <a:graphicData uri="http://schemas.openxmlformats.org/presentationml/2006/ole">
            <p:oleObj spid="_x0000_s106498" name="Microsoft Drawing" r:id="rId3" imgW="2898720" imgH="2763720" progId="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17525" y="21367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347864" y="1628800"/>
            <a:ext cx="5472286" cy="1902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just" defTabSz="762000">
              <a:lnSpc>
                <a:spcPct val="140000"/>
              </a:lnSpc>
            </a:pPr>
            <a:r>
              <a:rPr lang="zh-TW" altLang="en-US" sz="2800" dirty="0">
                <a:latin typeface="新細明體" pitchFamily="18" charset="-120"/>
              </a:rPr>
              <a:t>生產兩種產品時，每</a:t>
            </a:r>
            <a:r>
              <a:rPr lang="zh-TW" altLang="en-US" sz="2800" dirty="0">
                <a:solidFill>
                  <a:srgbClr val="FF0066"/>
                </a:solidFill>
                <a:latin typeface="新細明體" pitchFamily="18" charset="-120"/>
              </a:rPr>
              <a:t>增加</a:t>
            </a:r>
            <a:r>
              <a:rPr lang="zh-TW" altLang="en-US" sz="2800" dirty="0">
                <a:latin typeface="新細明體" pitchFamily="18" charset="-120"/>
              </a:rPr>
              <a:t>一單位</a:t>
            </a:r>
            <a:r>
              <a:rPr lang="en-US" altLang="zh-TW" sz="2800" dirty="0">
                <a:latin typeface="新細明體" pitchFamily="18" charset="-120"/>
              </a:rPr>
              <a:t>X</a:t>
            </a:r>
            <a:r>
              <a:rPr lang="zh-TW" altLang="en-US" sz="2800" dirty="0">
                <a:latin typeface="新細明體" pitchFamily="18" charset="-120"/>
              </a:rPr>
              <a:t>的產出所造成</a:t>
            </a:r>
            <a:r>
              <a:rPr lang="en-US" altLang="zh-TW" sz="2800" dirty="0">
                <a:latin typeface="新細明體" pitchFamily="18" charset="-120"/>
              </a:rPr>
              <a:t>Y</a:t>
            </a:r>
            <a:r>
              <a:rPr lang="zh-TW" altLang="en-US" sz="2800" dirty="0">
                <a:latin typeface="新細明體" pitchFamily="18" charset="-120"/>
              </a:rPr>
              <a:t>產出</a:t>
            </a:r>
            <a:r>
              <a:rPr lang="zh-TW" altLang="en-US" sz="2800" dirty="0">
                <a:solidFill>
                  <a:srgbClr val="FF0066"/>
                </a:solidFill>
                <a:latin typeface="新細明體" pitchFamily="18" charset="-120"/>
              </a:rPr>
              <a:t>減少</a:t>
            </a:r>
            <a:r>
              <a:rPr lang="zh-TW" altLang="en-US" sz="2800" dirty="0">
                <a:latin typeface="新細明體" pitchFamily="18" charset="-120"/>
              </a:rPr>
              <a:t>的單位數，稱之為以</a:t>
            </a:r>
            <a:r>
              <a:rPr lang="en-US" altLang="zh-TW" sz="2800" dirty="0">
                <a:latin typeface="新細明體" pitchFamily="18" charset="-120"/>
              </a:rPr>
              <a:t>Y</a:t>
            </a:r>
            <a:r>
              <a:rPr lang="zh-TW" altLang="en-US" sz="2800" dirty="0">
                <a:latin typeface="新細明體" pitchFamily="18" charset="-120"/>
              </a:rPr>
              <a:t>換</a:t>
            </a:r>
            <a:r>
              <a:rPr lang="en-US" altLang="zh-TW" sz="2800" dirty="0">
                <a:latin typeface="新細明體" pitchFamily="18" charset="-120"/>
              </a:rPr>
              <a:t>X</a:t>
            </a:r>
            <a:r>
              <a:rPr lang="zh-TW" altLang="en-US" sz="2800" dirty="0">
                <a:latin typeface="新細明體" pitchFamily="18" charset="-120"/>
              </a:rPr>
              <a:t>的</a:t>
            </a:r>
            <a:r>
              <a:rPr lang="zh-TW" altLang="en-US" sz="2800" dirty="0">
                <a:solidFill>
                  <a:srgbClr val="FF0066"/>
                </a:solidFill>
                <a:latin typeface="新細明體" pitchFamily="18" charset="-120"/>
              </a:rPr>
              <a:t>邊際技術轉換率</a:t>
            </a:r>
            <a:r>
              <a:rPr lang="zh-TW" altLang="en-US" sz="2800" dirty="0">
                <a:latin typeface="新細明體" pitchFamily="18" charset="-120"/>
              </a:rPr>
              <a:t>。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7680325" y="6175375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altLang="zh-TW" sz="2400">
                <a:solidFill>
                  <a:srgbClr val="993300"/>
                </a:solidFill>
              </a:rPr>
              <a:t>-- 15 --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179388" y="188913"/>
            <a:ext cx="7776988" cy="100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7-4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邊際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技術轉換率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/>
          </p:cNvGraphicFramePr>
          <p:nvPr/>
        </p:nvGraphicFramePr>
        <p:xfrm>
          <a:off x="5364088" y="2924944"/>
          <a:ext cx="3384376" cy="3456384"/>
        </p:xfrm>
        <a:graphic>
          <a:graphicData uri="http://schemas.openxmlformats.org/presentationml/2006/ole">
            <p:oleObj spid="_x0000_s107522" name="Microsoft Drawing" r:id="rId3" imgW="2444400" imgH="2536560" progId="">
              <p:embed/>
            </p:oleObj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39552" y="1412776"/>
            <a:ext cx="4392414" cy="345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342900" indent="-342900" defTabSz="762000">
              <a:lnSpc>
                <a:spcPct val="130000"/>
              </a:lnSpc>
              <a:buFont typeface="Arial" pitchFamily="34" charset="0"/>
              <a:buChar char="•"/>
            </a:pPr>
            <a:r>
              <a:rPr lang="zh-TW" altLang="en-US" sz="2800" dirty="0">
                <a:latin typeface="全真海報體" pitchFamily="49" charset="-120"/>
              </a:rPr>
              <a:t>邊際技術轉換率是生產可能鋒線之斜率的負值。</a:t>
            </a:r>
          </a:p>
          <a:p>
            <a:pPr marL="342900" indent="-342900" defTabSz="762000">
              <a:lnSpc>
                <a:spcPct val="130000"/>
              </a:lnSpc>
              <a:buFont typeface="Arial" pitchFamily="34" charset="0"/>
              <a:buChar char="•"/>
            </a:pPr>
            <a:r>
              <a:rPr lang="zh-TW" altLang="en-US" sz="2800" dirty="0"/>
              <a:t>邊際技術轉換率會隨著產出的增加而遞增，稱為</a:t>
            </a:r>
            <a:r>
              <a:rPr lang="zh-TW" altLang="en-US" sz="2800" dirty="0">
                <a:solidFill>
                  <a:srgbClr val="FF0066"/>
                </a:solidFill>
              </a:rPr>
              <a:t>邊際技術轉換率遞增法則</a:t>
            </a:r>
            <a:r>
              <a:rPr lang="zh-TW" altLang="en-US" sz="2800" dirty="0"/>
              <a:t>。</a:t>
            </a:r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395288" y="411163"/>
            <a:ext cx="68547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7-5  </a:t>
            </a:r>
            <a:r>
              <a:rPr lang="zh-TW" altLang="en-US" sz="4000" b="1" dirty="0">
                <a:solidFill>
                  <a:srgbClr val="660066"/>
                </a:solidFill>
                <a:latin typeface="+mn-lt"/>
              </a:rPr>
              <a:t>邊際技術轉換率遞增法則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/>
              <a:t>兩種生產投入存在著既互補又替代的關係。</a:t>
            </a:r>
          </a:p>
          <a:p>
            <a:pPr marL="858837" lvl="1" indent="-514350" eaLnBrk="1" hangingPunct="1">
              <a:lnSpc>
                <a:spcPct val="130000"/>
              </a:lnSpc>
              <a:buFont typeface="+mj-lt"/>
              <a:buAutoNum type="arabicPeriod"/>
            </a:pPr>
            <a:r>
              <a:rPr lang="zh-TW" altLang="en-US" sz="2800" dirty="0" smtClean="0"/>
              <a:t>互補關係：資本增加可以提升勞工的生產力。</a:t>
            </a:r>
          </a:p>
          <a:p>
            <a:pPr marL="858837" lvl="1" indent="-514350" eaLnBrk="1" hangingPunct="1">
              <a:lnSpc>
                <a:spcPct val="130000"/>
              </a:lnSpc>
              <a:buFont typeface="+mj-lt"/>
              <a:buAutoNum type="arabicPeriod"/>
            </a:pPr>
            <a:r>
              <a:rPr lang="zh-TW" altLang="en-US" sz="2800" dirty="0" smtClean="0"/>
              <a:t>替代關係：資本增加可以減少勞工的使用量。</a:t>
            </a:r>
          </a:p>
          <a:p>
            <a:pPr>
              <a:buNone/>
            </a:pPr>
            <a:endParaRPr lang="zh-TW" altLang="en-US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7427168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7-6  </a:t>
            </a:r>
            <a:r>
              <a:rPr lang="zh-TW" altLang="en-US" sz="4000" dirty="0" smtClean="0">
                <a:solidFill>
                  <a:srgbClr val="660066"/>
                </a:solidFill>
              </a:rPr>
              <a:t>一種產出，兩種投入</a:t>
            </a:r>
            <a:endParaRPr lang="en-US" altLang="zh-TW" sz="4000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1-5  </a:t>
            </a:r>
            <a:r>
              <a:rPr lang="zh-TW" altLang="en-US" sz="4000" dirty="0" smtClean="0">
                <a:solidFill>
                  <a:srgbClr val="660066"/>
                </a:solidFill>
              </a:rPr>
              <a:t>產業鍊</a:t>
            </a:r>
            <a:endParaRPr lang="zh-TW" altLang="en-US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876925"/>
            <a:ext cx="8280400" cy="7905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000" smtClean="0"/>
              <a:t>資料來源：</a:t>
            </a:r>
            <a:r>
              <a:rPr lang="en-US" altLang="zh-TW" sz="1000" smtClean="0"/>
              <a:t>http://www.google.com/imgres?imgurl=http://elearning.stut.edu.tw/teach/electron/image/image802.jpg&amp;imgrefurl=http://elearning.stut.edu.tw/teach/electron/ic.htm&amp;h=374&amp;w=642&amp;sz=34&amp;tbnid=OUxgFDKn1-S9GM:&amp;tbnh=73&amp;tbnw=125&amp;zoom=1&amp;usg=__sxiJhU2Tgmi_uk7wLKCqbgSzOy8=&amp;docid=-movGPSaVkp2oM&amp;sa=X&amp;ei=EM1kULT6A4edmQXGr4DYAQ&amp;ved=0CC8Q9QEwAg&amp;dur=454</a:t>
            </a:r>
            <a:endParaRPr lang="zh-TW" altLang="en-US" sz="1000" smtClean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683523"/>
            <a:ext cx="6984255" cy="406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橢圓 4"/>
          <p:cNvSpPr/>
          <p:nvPr/>
        </p:nvSpPr>
        <p:spPr bwMode="auto">
          <a:xfrm>
            <a:off x="6516216" y="5013176"/>
            <a:ext cx="1584176" cy="93610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橢圓 5"/>
          <p:cNvSpPr/>
          <p:nvPr/>
        </p:nvSpPr>
        <p:spPr bwMode="auto">
          <a:xfrm>
            <a:off x="971600" y="1556792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橢圓 7"/>
          <p:cNvSpPr/>
          <p:nvPr/>
        </p:nvSpPr>
        <p:spPr bwMode="auto">
          <a:xfrm>
            <a:off x="971600" y="3861048"/>
            <a:ext cx="1296144" cy="576064"/>
          </a:xfrm>
          <a:prstGeom prst="ellipse">
            <a:avLst/>
          </a:prstGeom>
          <a:noFill/>
          <a:ln w="25400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51920" y="1124744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zh-TW" sz="2400" b="1" dirty="0" smtClean="0">
                <a:solidFill>
                  <a:srgbClr val="FF0000"/>
                </a:solidFill>
              </a:rPr>
              <a:t>IC 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設計與製造流程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/>
          </p:cNvGraphicFramePr>
          <p:nvPr/>
        </p:nvGraphicFramePr>
        <p:xfrm>
          <a:off x="107950" y="1989138"/>
          <a:ext cx="4535488" cy="4392612"/>
        </p:xfrm>
        <a:graphic>
          <a:graphicData uri="http://schemas.openxmlformats.org/presentationml/2006/ole">
            <p:oleObj spid="_x0000_s108546" name="Microsoft Drawing" r:id="rId3" imgW="4109760" imgH="4136760" progId="">
              <p:embed/>
            </p:oleObj>
          </a:graphicData>
        </a:graphic>
      </p:graphicFrame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787900" y="1628775"/>
            <a:ext cx="410527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 algn="just" defTabSz="762000">
              <a:lnSpc>
                <a:spcPct val="130000"/>
              </a:lnSpc>
              <a:buFontTx/>
              <a:buAutoNum type="arabicPeriod"/>
            </a:pP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獲得佈設陷阱的</a:t>
            </a:r>
            <a:r>
              <a:rPr lang="zh-TW" altLang="en-US" sz="2800" dirty="0">
                <a:solidFill>
                  <a:srgbClr val="FF0000"/>
                </a:solidFill>
                <a:latin typeface="全真海報體" pitchFamily="49" charset="-120"/>
                <a:ea typeface="全真海報體" pitchFamily="49" charset="-120"/>
              </a:rPr>
              <a:t>新技巧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之後，捕野雞的生產曲線將上移，由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OC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曲線上移為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OK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曲線。</a:t>
            </a:r>
          </a:p>
          <a:p>
            <a:pPr marL="342900" indent="-342900" algn="just" defTabSz="762000">
              <a:lnSpc>
                <a:spcPct val="130000"/>
              </a:lnSpc>
              <a:buFontTx/>
              <a:buAutoNum type="arabicPeriod"/>
            </a:pP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對應於此，生產可能鋒線將由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WDH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曲線向外擴張為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WQP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曲線，多生產了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DQ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數量的雞隻。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251520" y="188641"/>
            <a:ext cx="77768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  <a:latin typeface="+mn-lt"/>
              </a:rPr>
              <a:t>7-7  </a:t>
            </a:r>
            <a:r>
              <a:rPr lang="zh-TW" altLang="en-US" sz="4000" b="1" dirty="0" smtClean="0">
                <a:solidFill>
                  <a:srgbClr val="660066"/>
                </a:solidFill>
                <a:latin typeface="+mn-lt"/>
              </a:rPr>
              <a:t>生產投入的互補關係</a:t>
            </a:r>
            <a:endParaRPr lang="zh-TW" altLang="en-US" sz="4000" b="1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5" name="向右箭號 4"/>
          <p:cNvSpPr/>
          <p:nvPr/>
        </p:nvSpPr>
        <p:spPr bwMode="auto">
          <a:xfrm rot="19261487">
            <a:off x="2570165" y="5160892"/>
            <a:ext cx="648072" cy="5040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/>
          </p:cNvGraphicFramePr>
          <p:nvPr/>
        </p:nvGraphicFramePr>
        <p:xfrm>
          <a:off x="107950" y="1989138"/>
          <a:ext cx="4535488" cy="4392612"/>
        </p:xfrm>
        <a:graphic>
          <a:graphicData uri="http://schemas.openxmlformats.org/presentationml/2006/ole">
            <p:oleObj spid="_x0000_s109570" name="Microsoft Drawing" r:id="rId3" imgW="4109760" imgH="4136760" progId="">
              <p:embed/>
            </p:oleObj>
          </a:graphicData>
        </a:graphic>
      </p:graphicFrame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787900" y="1628775"/>
            <a:ext cx="4105275" cy="401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 algn="just" defTabSz="762000">
              <a:lnSpc>
                <a:spcPct val="130000"/>
              </a:lnSpc>
              <a:buFontTx/>
              <a:buAutoNum type="arabicPeriod"/>
            </a:pPr>
            <a:r>
              <a:rPr lang="zh-TW" altLang="en-US" sz="2800" dirty="0" smtClean="0">
                <a:latin typeface="全真海報體" pitchFamily="49" charset="-120"/>
                <a:ea typeface="全真海報體" pitchFamily="49" charset="-120"/>
              </a:rPr>
              <a:t>資本增加，也會使捕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野雞的生產</a:t>
            </a:r>
            <a:r>
              <a:rPr lang="zh-TW" altLang="en-US" sz="2800" dirty="0" smtClean="0">
                <a:latin typeface="全真海報體" pitchFamily="49" charset="-120"/>
                <a:ea typeface="全真海報體" pitchFamily="49" charset="-120"/>
              </a:rPr>
              <a:t>曲線上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移，由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OC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曲線上移為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OK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曲線。</a:t>
            </a:r>
          </a:p>
          <a:p>
            <a:pPr marL="342900" indent="-342900" algn="just" defTabSz="762000">
              <a:lnSpc>
                <a:spcPct val="130000"/>
              </a:lnSpc>
              <a:buFontTx/>
              <a:buAutoNum type="arabicPeriod"/>
            </a:pP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對應於此，生產可能鋒線將由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WDH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曲線向外擴張為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WQP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曲線，多生產了</a:t>
            </a:r>
            <a:r>
              <a:rPr lang="en-US" altLang="zh-TW" sz="2800" dirty="0">
                <a:latin typeface="全真海報體" pitchFamily="49" charset="-120"/>
                <a:ea typeface="全真海報體" pitchFamily="49" charset="-120"/>
              </a:rPr>
              <a:t>DQ</a:t>
            </a:r>
            <a:r>
              <a:rPr lang="zh-TW" altLang="en-US" sz="2800" dirty="0">
                <a:latin typeface="全真海報體" pitchFamily="49" charset="-120"/>
                <a:ea typeface="全真海報體" pitchFamily="49" charset="-120"/>
              </a:rPr>
              <a:t>數量的雞隻。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179512" y="188640"/>
            <a:ext cx="77771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7-8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 資本增加的</a:t>
            </a:r>
            <a:r>
              <a:rPr lang="zh-TW" altLang="en-US" sz="4000" b="1" dirty="0">
                <a:solidFill>
                  <a:srgbClr val="660066"/>
                </a:solidFill>
              </a:rPr>
              <a:t>效果</a:t>
            </a:r>
          </a:p>
        </p:txBody>
      </p:sp>
      <p:sp>
        <p:nvSpPr>
          <p:cNvPr id="5" name="向右箭號 4"/>
          <p:cNvSpPr/>
          <p:nvPr/>
        </p:nvSpPr>
        <p:spPr bwMode="auto">
          <a:xfrm rot="19261487">
            <a:off x="2570165" y="5160892"/>
            <a:ext cx="648072" cy="5040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7-9  </a:t>
            </a:r>
            <a:r>
              <a:rPr lang="zh-TW" altLang="en-US" sz="4000" dirty="0" smtClean="0">
                <a:solidFill>
                  <a:srgbClr val="660066"/>
                </a:solidFill>
              </a:rPr>
              <a:t>等產出曲線</a:t>
            </a:r>
            <a:endParaRPr lang="en-US" altLang="zh-TW" sz="4000" dirty="0" smtClean="0">
              <a:solidFill>
                <a:srgbClr val="660066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84784"/>
            <a:ext cx="5760640" cy="1008112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dirty="0" smtClean="0">
                <a:solidFill>
                  <a:srgbClr val="FF0000"/>
                </a:solidFill>
              </a:rPr>
              <a:t>兩種生產投入共同生產一種產出。</a:t>
            </a:r>
          </a:p>
        </p:txBody>
      </p:sp>
      <p:cxnSp>
        <p:nvCxnSpPr>
          <p:cNvPr id="6" name="直線單箭頭接點 5"/>
          <p:cNvCxnSpPr/>
          <p:nvPr/>
        </p:nvCxnSpPr>
        <p:spPr bwMode="auto">
          <a:xfrm>
            <a:off x="2555776" y="5805264"/>
            <a:ext cx="367240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9" name="直線單箭頭接點 8"/>
          <p:cNvCxnSpPr/>
          <p:nvPr/>
        </p:nvCxnSpPr>
        <p:spPr bwMode="auto">
          <a:xfrm flipV="1">
            <a:off x="2555776" y="2996952"/>
            <a:ext cx="0" cy="28083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0" name="弧形 9"/>
          <p:cNvSpPr/>
          <p:nvPr/>
        </p:nvSpPr>
        <p:spPr bwMode="auto">
          <a:xfrm rot="11087034">
            <a:off x="1278346" y="1707230"/>
            <a:ext cx="5507188" cy="4132546"/>
          </a:xfrm>
          <a:prstGeom prst="arc">
            <a:avLst>
              <a:gd name="adj1" fmla="val 15820916"/>
              <a:gd name="adj2" fmla="val 21284010"/>
            </a:avLst>
          </a:prstGeom>
          <a:noFill/>
          <a:ln w="44450" cap="flat" cmpd="sng" algn="ctr">
            <a:solidFill>
              <a:srgbClr val="CC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72200" y="573325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 smtClean="0"/>
              <a:t>L</a:t>
            </a:r>
            <a:endParaRPr lang="zh-TW" altLang="en-US" sz="2800" dirty="0"/>
          </a:p>
        </p:txBody>
      </p:sp>
      <p:sp>
        <p:nvSpPr>
          <p:cNvPr id="12" name="矩形 11"/>
          <p:cNvSpPr/>
          <p:nvPr/>
        </p:nvSpPr>
        <p:spPr>
          <a:xfrm>
            <a:off x="2051720" y="2708920"/>
            <a:ext cx="389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/>
              <a:t>K</a:t>
            </a:r>
            <a:endParaRPr lang="zh-TW" altLang="en-US" sz="2800" dirty="0"/>
          </a:p>
        </p:txBody>
      </p:sp>
      <p:cxnSp>
        <p:nvCxnSpPr>
          <p:cNvPr id="16" name="直線接點 15"/>
          <p:cNvCxnSpPr/>
          <p:nvPr/>
        </p:nvCxnSpPr>
        <p:spPr bwMode="auto">
          <a:xfrm>
            <a:off x="2555776" y="414908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直線接點 16"/>
          <p:cNvCxnSpPr/>
          <p:nvPr/>
        </p:nvCxnSpPr>
        <p:spPr bwMode="auto">
          <a:xfrm>
            <a:off x="2555776" y="4869160"/>
            <a:ext cx="10081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0" name="直線接點 19"/>
          <p:cNvCxnSpPr/>
          <p:nvPr/>
        </p:nvCxnSpPr>
        <p:spPr bwMode="auto">
          <a:xfrm>
            <a:off x="2987824" y="4149080"/>
            <a:ext cx="0" cy="16561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1" name="直線接點 20"/>
          <p:cNvCxnSpPr/>
          <p:nvPr/>
        </p:nvCxnSpPr>
        <p:spPr bwMode="auto">
          <a:xfrm>
            <a:off x="3563888" y="4869160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3" name="橢圓 22"/>
          <p:cNvSpPr/>
          <p:nvPr/>
        </p:nvSpPr>
        <p:spPr bwMode="auto">
          <a:xfrm>
            <a:off x="3491880" y="4725144"/>
            <a:ext cx="216024" cy="21602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橢圓 23"/>
          <p:cNvSpPr/>
          <p:nvPr/>
        </p:nvSpPr>
        <p:spPr bwMode="auto">
          <a:xfrm>
            <a:off x="2915816" y="4077072"/>
            <a:ext cx="216024" cy="21602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347864" y="3717032"/>
            <a:ext cx="389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/>
              <a:t>A</a:t>
            </a:r>
            <a:endParaRPr lang="zh-TW" altLang="en-US" sz="2800" dirty="0"/>
          </a:p>
        </p:txBody>
      </p:sp>
      <p:sp>
        <p:nvSpPr>
          <p:cNvPr id="26" name="矩形 25"/>
          <p:cNvSpPr/>
          <p:nvPr/>
        </p:nvSpPr>
        <p:spPr>
          <a:xfrm>
            <a:off x="3923928" y="4293096"/>
            <a:ext cx="389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/>
              <a:t>B</a:t>
            </a:r>
            <a:endParaRPr lang="zh-TW" altLang="en-US" sz="2800" dirty="0"/>
          </a:p>
        </p:txBody>
      </p:sp>
      <p:sp>
        <p:nvSpPr>
          <p:cNvPr id="27" name="矩形 26"/>
          <p:cNvSpPr/>
          <p:nvPr/>
        </p:nvSpPr>
        <p:spPr>
          <a:xfrm>
            <a:off x="5076056" y="5013176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24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等產出曲線組</a:t>
            </a:r>
            <a:endParaRPr lang="zh-TW" altLang="en-US" sz="2400" dirty="0"/>
          </a:p>
        </p:txBody>
      </p:sp>
      <p:sp>
        <p:nvSpPr>
          <p:cNvPr id="28" name="弧形 27"/>
          <p:cNvSpPr/>
          <p:nvPr/>
        </p:nvSpPr>
        <p:spPr bwMode="auto">
          <a:xfrm rot="11087034">
            <a:off x="2070433" y="1059158"/>
            <a:ext cx="5507188" cy="4132546"/>
          </a:xfrm>
          <a:prstGeom prst="arc">
            <a:avLst>
              <a:gd name="adj1" fmla="val 16273148"/>
              <a:gd name="adj2" fmla="val 20784005"/>
            </a:avLst>
          </a:prstGeom>
          <a:noFill/>
          <a:ln w="44450" cap="flat" cmpd="sng" algn="ctr">
            <a:solidFill>
              <a:srgbClr val="CC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275856" y="2852936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Q2</a:t>
            </a:r>
            <a:endParaRPr lang="zh-TW" altLang="en-US" sz="2400" dirty="0"/>
          </a:p>
        </p:txBody>
      </p:sp>
      <p:sp>
        <p:nvSpPr>
          <p:cNvPr id="30" name="矩形 29"/>
          <p:cNvSpPr/>
          <p:nvPr/>
        </p:nvSpPr>
        <p:spPr>
          <a:xfrm>
            <a:off x="2627784" y="3068960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Q1</a:t>
            </a:r>
            <a:endParaRPr lang="zh-TW" altLang="en-US" sz="2400" dirty="0"/>
          </a:p>
        </p:txBody>
      </p:sp>
      <p:sp>
        <p:nvSpPr>
          <p:cNvPr id="31" name="矩形 30"/>
          <p:cNvSpPr/>
          <p:nvPr/>
        </p:nvSpPr>
        <p:spPr>
          <a:xfrm>
            <a:off x="2771800" y="2492896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24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產出量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7-10 </a:t>
            </a:r>
            <a:r>
              <a:rPr lang="zh-TW" altLang="en-US" sz="4000" dirty="0" smtClean="0">
                <a:solidFill>
                  <a:srgbClr val="660066"/>
                </a:solidFill>
              </a:rPr>
              <a:t> 生產投入的替代與互補</a:t>
            </a:r>
            <a:endParaRPr lang="en-US" altLang="zh-TW" sz="4000" dirty="0" smtClean="0">
              <a:solidFill>
                <a:srgbClr val="660066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3" y="1628800"/>
            <a:ext cx="6768927" cy="4502125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dirty="0" smtClean="0"/>
              <a:t>勞力與資本</a:t>
            </a:r>
            <a:endParaRPr lang="en-US" altLang="zh-TW" dirty="0" smtClean="0"/>
          </a:p>
          <a:p>
            <a:pPr eaLnBrk="1" hangingPunct="1">
              <a:lnSpc>
                <a:spcPct val="130000"/>
              </a:lnSpc>
            </a:pPr>
            <a:r>
              <a:rPr lang="zh-TW" altLang="en-US" dirty="0" smtClean="0"/>
              <a:t>資本與知識</a:t>
            </a:r>
            <a:endParaRPr lang="en-US" altLang="zh-TW" dirty="0" smtClean="0"/>
          </a:p>
          <a:p>
            <a:pPr eaLnBrk="1" hangingPunct="1">
              <a:lnSpc>
                <a:spcPct val="130000"/>
              </a:lnSpc>
            </a:pPr>
            <a:r>
              <a:rPr lang="zh-TW" altLang="en-US" dirty="0" smtClean="0"/>
              <a:t>知識與企業家精神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268760"/>
            <a:ext cx="7056784" cy="2880990"/>
          </a:xfrm>
        </p:spPr>
        <p:txBody>
          <a:bodyPr/>
          <a:lstStyle/>
          <a:p>
            <a:pPr algn="ctr" eaLnBrk="1" hangingPunct="1"/>
            <a:r>
              <a:rPr lang="zh-TW" altLang="en-US" sz="6000" dirty="0" smtClean="0">
                <a:solidFill>
                  <a:srgbClr val="FF0000"/>
                </a:solidFill>
              </a:rPr>
              <a:t>八、</a:t>
            </a:r>
            <a:br>
              <a:rPr lang="zh-TW" altLang="en-US" sz="6000" dirty="0" smtClean="0">
                <a:solidFill>
                  <a:srgbClr val="FF0000"/>
                </a:solidFill>
              </a:rPr>
            </a:br>
            <a:r>
              <a:rPr lang="zh-TW" altLang="en-US" sz="6000" dirty="0" smtClean="0">
                <a:solidFill>
                  <a:srgbClr val="FF0000"/>
                </a:solidFill>
              </a:rPr>
              <a:t/>
            </a:r>
            <a:br>
              <a:rPr lang="zh-TW" altLang="en-US" sz="6000" dirty="0" smtClean="0">
                <a:solidFill>
                  <a:srgbClr val="FF0000"/>
                </a:solidFill>
              </a:rPr>
            </a:br>
            <a:r>
              <a:rPr lang="zh-TW" altLang="en-US" sz="6000" dirty="0" smtClean="0">
                <a:solidFill>
                  <a:srgbClr val="FF0000"/>
                </a:solidFill>
              </a:rPr>
              <a:t>勞動力市場</a:t>
            </a:r>
            <a:endParaRPr lang="en-US" altLang="zh-TW" sz="6000" dirty="0" smtClean="0">
              <a:solidFill>
                <a:srgbClr val="FF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4ED40-C76F-4879-8C58-05D14B81E4B5}" type="slidenum">
              <a:rPr lang="zh-TW" altLang="en-US" smtClean="0"/>
              <a:pPr>
                <a:defRPr/>
              </a:pPr>
              <a:t>84</a:t>
            </a:fld>
            <a:endParaRPr lang="en-US" altLang="zh-TW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8-1  </a:t>
            </a:r>
            <a:r>
              <a:rPr lang="zh-TW" altLang="en-US" sz="4000" dirty="0" smtClean="0">
                <a:solidFill>
                  <a:srgbClr val="660066"/>
                </a:solidFill>
              </a:rPr>
              <a:t>市場結構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84784"/>
            <a:ext cx="7715200" cy="4646141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商品：勞動力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交易方式：貨幣、以物易物、契約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交易條件：價格與契約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商品供給者：勞動者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商品需要者：雇主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仲介人（機構）：人力仲介（</a:t>
            </a:r>
            <a:r>
              <a:rPr lang="en-US" altLang="zh-TW" dirty="0"/>
              <a:t>104, 1111)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/>
              <a:t>市場清算：價格調整或失業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85</a:t>
            </a:fld>
            <a:endParaRPr lang="en-US" altLang="zh-TW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8-2  </a:t>
            </a:r>
            <a:r>
              <a:rPr lang="zh-TW" altLang="en-US" sz="4000" dirty="0" smtClean="0">
                <a:solidFill>
                  <a:srgbClr val="660066"/>
                </a:solidFill>
              </a:rPr>
              <a:t>薪資</a:t>
            </a:r>
            <a:r>
              <a:rPr lang="zh-TW" altLang="en-US" sz="4000" dirty="0">
                <a:solidFill>
                  <a:srgbClr val="660066"/>
                </a:solidFill>
              </a:rPr>
              <a:t>的決定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556792"/>
            <a:ext cx="7715200" cy="45021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/>
              <a:t>供給和需要</a:t>
            </a:r>
          </a:p>
          <a:p>
            <a:pPr lvl="1">
              <a:lnSpc>
                <a:spcPct val="150000"/>
              </a:lnSpc>
            </a:pPr>
            <a:r>
              <a:rPr lang="zh-TW" altLang="en-US" sz="2800" dirty="0"/>
              <a:t>影響供給：外籍勞工</a:t>
            </a:r>
          </a:p>
          <a:p>
            <a:pPr lvl="1">
              <a:lnSpc>
                <a:spcPct val="150000"/>
              </a:lnSpc>
            </a:pPr>
            <a:r>
              <a:rPr lang="zh-TW" altLang="en-US" sz="2800" dirty="0"/>
              <a:t>影響需要：資本財、智慧資本財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86</a:t>
            </a:fld>
            <a:endParaRPr lang="en-US" altLang="zh-TW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8-3  </a:t>
            </a:r>
            <a:r>
              <a:rPr lang="zh-TW" altLang="en-US" sz="4000" dirty="0">
                <a:solidFill>
                  <a:srgbClr val="660066"/>
                </a:solidFill>
              </a:rPr>
              <a:t>勞動市場的效率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56792"/>
            <a:ext cx="7643192" cy="4574133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zh-TW" altLang="en-US" sz="3200" dirty="0"/>
              <a:t>補償性薪資：</a:t>
            </a:r>
          </a:p>
          <a:p>
            <a:pPr marL="1079500" indent="-627063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工作環境</a:t>
            </a:r>
            <a:endParaRPr lang="zh-TW" altLang="en-US" sz="2800" dirty="0"/>
          </a:p>
          <a:p>
            <a:pPr marL="1079500" indent="-627063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/>
              <a:t>人力資本（學歷）</a:t>
            </a:r>
          </a:p>
          <a:p>
            <a:pPr marL="1079500" indent="-627063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/>
              <a:t>加班</a:t>
            </a:r>
          </a:p>
          <a:p>
            <a:pPr>
              <a:lnSpc>
                <a:spcPct val="150000"/>
              </a:lnSpc>
            </a:pPr>
            <a:endParaRPr lang="en-US" altLang="zh-TW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87</a:t>
            </a:fld>
            <a:endParaRPr lang="en-US" altLang="zh-TW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8-4   </a:t>
            </a:r>
            <a:r>
              <a:rPr lang="zh-TW" altLang="en-US" sz="4000" dirty="0">
                <a:solidFill>
                  <a:srgbClr val="660066"/>
                </a:solidFill>
              </a:rPr>
              <a:t>喪失效率的醫師市場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556792"/>
            <a:ext cx="7848872" cy="4574133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zh-TW" altLang="en-US" sz="3200" dirty="0" smtClean="0"/>
              <a:t>五科醫生</a:t>
            </a:r>
            <a:r>
              <a:rPr lang="zh-TW" altLang="en-US" sz="3200" dirty="0"/>
              <a:t>慌：</a:t>
            </a:r>
            <a:r>
              <a:rPr lang="zh-TW" altLang="en-US" sz="3200" dirty="0" smtClean="0"/>
              <a:t>急兒婦內外</a:t>
            </a:r>
            <a:endParaRPr lang="zh-TW" altLang="en-US" sz="3200" dirty="0"/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工時太長？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工作條件太差？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薪資太低？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法律糾紛太多？走向眼科、醫美</a:t>
            </a:r>
          </a:p>
          <a:p>
            <a:pPr marL="609600" indent="-609600">
              <a:lnSpc>
                <a:spcPct val="90000"/>
              </a:lnSpc>
            </a:pPr>
            <a:r>
              <a:rPr lang="zh-TW" altLang="en-US" sz="3200" dirty="0"/>
              <a:t>護士慌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工時太長？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工作條件太差？</a:t>
            </a:r>
          </a:p>
          <a:p>
            <a:pPr marL="990600" lvl="1" indent="-533400">
              <a:lnSpc>
                <a:spcPct val="90000"/>
              </a:lnSpc>
              <a:buFontTx/>
              <a:buAutoNum type="circleNumWdWhitePlain"/>
            </a:pPr>
            <a:r>
              <a:rPr lang="zh-TW" altLang="en-US" sz="2800" dirty="0"/>
              <a:t>薪資太低？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88</a:t>
            </a:fld>
            <a:endParaRPr lang="en-US" altLang="zh-TW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8-5  </a:t>
            </a:r>
            <a:r>
              <a:rPr lang="zh-TW" altLang="en-US" sz="4000" dirty="0">
                <a:solidFill>
                  <a:srgbClr val="660066"/>
                </a:solidFill>
              </a:rPr>
              <a:t>喪失效率的師培教師市場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340768"/>
            <a:ext cx="7931224" cy="4790157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3200" dirty="0"/>
              <a:t>就業率甚低的師培教師市場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/>
              <a:t>供給過多？</a:t>
            </a:r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/>
              <a:t>需求過少</a:t>
            </a:r>
            <a:r>
              <a:rPr lang="zh-TW" altLang="en-US" sz="2800" dirty="0" smtClean="0"/>
              <a:t>？</a:t>
            </a:r>
            <a:endParaRPr lang="en-US" altLang="zh-TW" sz="2800" dirty="0" smtClean="0"/>
          </a:p>
          <a:p>
            <a:pPr marL="990600" lvl="1" indent="-533400">
              <a:lnSpc>
                <a:spcPct val="150000"/>
              </a:lnSpc>
              <a:buFontTx/>
              <a:buAutoNum type="circleNumWdWhitePlain"/>
            </a:pPr>
            <a:r>
              <a:rPr lang="zh-TW" altLang="en-US" sz="2800" dirty="0" smtClean="0"/>
              <a:t>政府管制？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89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543800" cy="936104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1-6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生產階段</a:t>
            </a:r>
          </a:p>
        </p:txBody>
      </p:sp>
      <p:sp>
        <p:nvSpPr>
          <p:cNvPr id="6" name="矩形 5"/>
          <p:cNvSpPr/>
          <p:nvPr/>
        </p:nvSpPr>
        <p:spPr>
          <a:xfrm>
            <a:off x="827584" y="1412776"/>
            <a:ext cx="727280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生產過程都可分成許多的</a:t>
            </a:r>
            <a:r>
              <a:rPr lang="zh-TW" altLang="en-US" sz="2800" dirty="0" smtClean="0">
                <a:solidFill>
                  <a:srgbClr val="FF0000"/>
                </a:solidFill>
              </a:rPr>
              <a:t>生產階段。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這些階段前後相連，構成</a:t>
            </a:r>
            <a:r>
              <a:rPr lang="zh-TW" altLang="en-US" sz="2800" dirty="0" smtClean="0">
                <a:solidFill>
                  <a:srgbClr val="FF0000"/>
                </a:solidFill>
              </a:rPr>
              <a:t>產業鍊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971550" lvl="1" indent="-514350">
              <a:buFont typeface="Wingdings" pitchFamily="2" charset="2"/>
              <a:buChar char="l"/>
            </a:pPr>
            <a:r>
              <a:rPr lang="zh-TW" altLang="en-US" sz="2800" dirty="0" smtClean="0"/>
              <a:t>以</a:t>
            </a:r>
            <a:r>
              <a:rPr lang="en-US" altLang="zh-TW" sz="2800" dirty="0" smtClean="0"/>
              <a:t>IC</a:t>
            </a:r>
            <a:r>
              <a:rPr lang="zh-TW" altLang="en-US" sz="2800" dirty="0" smtClean="0"/>
              <a:t>產業鍊為例，整個流程共分五區塊：電路設計、光罩製作、晶圓、晶圓製造、晶圓構裝。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每一區塊都可形成獨立的</a:t>
            </a:r>
            <a:r>
              <a:rPr lang="zh-TW" altLang="en-US" sz="2800" dirty="0" smtClean="0">
                <a:solidFill>
                  <a:srgbClr val="FF0000"/>
                </a:solidFill>
              </a:rPr>
              <a:t>次產業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800" dirty="0" smtClean="0"/>
              <a:t>每一次產業也都是一條產業鍊，內還可分許多生產階段。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8-6  </a:t>
            </a:r>
            <a:r>
              <a:rPr lang="zh-TW" altLang="en-US" sz="4000" dirty="0" smtClean="0">
                <a:solidFill>
                  <a:srgbClr val="660066"/>
                </a:solidFill>
              </a:rPr>
              <a:t>法訂最低</a:t>
            </a:r>
            <a:r>
              <a:rPr lang="zh-TW" altLang="en-US" sz="4000" dirty="0">
                <a:solidFill>
                  <a:srgbClr val="660066"/>
                </a:solidFill>
              </a:rPr>
              <a:t>薪資率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484784"/>
            <a:ext cx="7571184" cy="4646141"/>
          </a:xfrm>
        </p:spPr>
        <p:txBody>
          <a:bodyPr/>
          <a:lstStyle/>
          <a:p>
            <a:pPr marL="609600" indent="-609600">
              <a:buFont typeface="Wingdings" pitchFamily="2" charset="2"/>
              <a:buChar char="n"/>
            </a:pPr>
            <a:r>
              <a:rPr lang="zh-TW" altLang="en-US" sz="3200" dirty="0"/>
              <a:t>政府干預薪資：</a:t>
            </a:r>
          </a:p>
          <a:p>
            <a:pPr marL="990600" lvl="1" indent="-533400"/>
            <a:r>
              <a:rPr lang="zh-TW" altLang="en-US" sz="2800" dirty="0"/>
              <a:t>資方：資本財與勞動力的替代性</a:t>
            </a:r>
          </a:p>
          <a:p>
            <a:pPr marL="990600" lvl="1" indent="-533400"/>
            <a:r>
              <a:rPr lang="zh-TW" altLang="en-US" sz="2800" dirty="0"/>
              <a:t>資方：國內投資與國外投資的選擇</a:t>
            </a:r>
          </a:p>
          <a:p>
            <a:pPr marL="990600" lvl="1" indent="-533400"/>
            <a:r>
              <a:rPr lang="zh-TW" altLang="en-US" sz="2800" dirty="0"/>
              <a:t>勞方：低薪與失率的取捨</a:t>
            </a:r>
            <a:r>
              <a:rPr lang="zh-TW" altLang="en-US" sz="2800" dirty="0" smtClean="0"/>
              <a:t>（</a:t>
            </a:r>
            <a:r>
              <a:rPr lang="en-US" altLang="zh-TW" sz="2800" dirty="0" err="1" smtClean="0"/>
              <a:t>etag</a:t>
            </a:r>
            <a:r>
              <a:rPr lang="zh-TW" altLang="en-US" sz="2800" dirty="0"/>
              <a:t>）</a:t>
            </a:r>
          </a:p>
          <a:p>
            <a:pPr marL="609600" indent="-609600">
              <a:buFont typeface="Wingdings" pitchFamily="2" charset="2"/>
              <a:buChar char="n"/>
            </a:pPr>
            <a:r>
              <a:rPr lang="zh-TW" altLang="en-US" sz="3200" dirty="0"/>
              <a:t>德國政策：</a:t>
            </a:r>
          </a:p>
          <a:p>
            <a:pPr marL="990600" lvl="1" indent="-533400">
              <a:buFontTx/>
              <a:buChar char="•"/>
            </a:pPr>
            <a:r>
              <a:rPr lang="zh-TW" altLang="en-US" sz="2800" dirty="0"/>
              <a:t>最低薪資率⊕企業減稅</a:t>
            </a:r>
          </a:p>
          <a:p>
            <a:pPr marL="990600" lvl="1" indent="-533400">
              <a:buFontTx/>
              <a:buChar char="•"/>
            </a:pPr>
            <a:r>
              <a:rPr lang="zh-TW" altLang="en-US" sz="2800" dirty="0"/>
              <a:t>稅收減少？經濟能否成長？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90</a:t>
            </a:fld>
            <a:endParaRPr lang="en-US" altLang="zh-TW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22238"/>
            <a:ext cx="7461448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8-7  </a:t>
            </a:r>
            <a:r>
              <a:rPr lang="zh-TW" altLang="en-US" sz="4000" dirty="0" smtClean="0">
                <a:solidFill>
                  <a:srgbClr val="660066"/>
                </a:solidFill>
              </a:rPr>
              <a:t>次級</a:t>
            </a:r>
            <a:r>
              <a:rPr lang="zh-TW" altLang="en-US" sz="4000" dirty="0">
                <a:solidFill>
                  <a:srgbClr val="660066"/>
                </a:solidFill>
              </a:rPr>
              <a:t>市場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12776"/>
            <a:ext cx="7787208" cy="4718149"/>
          </a:xfrm>
        </p:spPr>
        <p:txBody>
          <a:bodyPr/>
          <a:lstStyle/>
          <a:p>
            <a:pPr marL="609600" indent="-609600"/>
            <a:r>
              <a:rPr lang="zh-TW" altLang="en-US" sz="3200" dirty="0"/>
              <a:t>勞動市場之次級市場：</a:t>
            </a:r>
          </a:p>
          <a:p>
            <a:pPr marL="990600" lvl="1" indent="-533400">
              <a:buFont typeface="Wingdings" pitchFamily="2" charset="2"/>
              <a:buAutoNum type="circleNumWdWhitePlain"/>
            </a:pPr>
            <a:r>
              <a:rPr lang="zh-TW" altLang="en-US" sz="2800" dirty="0"/>
              <a:t>產業別</a:t>
            </a:r>
          </a:p>
          <a:p>
            <a:pPr marL="990600" lvl="1" indent="-533400">
              <a:buFont typeface="Wingdings" pitchFamily="2" charset="2"/>
              <a:buAutoNum type="circleNumWdWhitePlain"/>
            </a:pPr>
            <a:r>
              <a:rPr lang="zh-TW" altLang="en-US" sz="2800" dirty="0"/>
              <a:t>職業別</a:t>
            </a:r>
          </a:p>
          <a:p>
            <a:pPr marL="990600" lvl="1" indent="-533400">
              <a:buFont typeface="Wingdings" pitchFamily="2" charset="2"/>
              <a:buAutoNum type="circleNumWdWhitePlain"/>
            </a:pPr>
            <a:r>
              <a:rPr lang="zh-TW" altLang="en-US" sz="2800" dirty="0"/>
              <a:t>性別</a:t>
            </a:r>
          </a:p>
          <a:p>
            <a:pPr marL="990600" lvl="1" indent="-533400">
              <a:buFont typeface="Wingdings" pitchFamily="2" charset="2"/>
              <a:buAutoNum type="circleNumWdWhitePlain"/>
            </a:pPr>
            <a:r>
              <a:rPr lang="zh-TW" altLang="en-US" sz="2800" dirty="0"/>
              <a:t>年齡別</a:t>
            </a:r>
          </a:p>
          <a:p>
            <a:pPr marL="990600" lvl="1" indent="-533400">
              <a:buFont typeface="Wingdings" pitchFamily="2" charset="2"/>
              <a:buAutoNum type="circleNumWdWhitePlain"/>
            </a:pPr>
            <a:r>
              <a:rPr lang="zh-TW" altLang="en-US" sz="2800" dirty="0"/>
              <a:t>地區別</a:t>
            </a:r>
          </a:p>
          <a:p>
            <a:pPr marL="609600" indent="-609600"/>
            <a:r>
              <a:rPr lang="zh-TW" altLang="en-US" sz="3200" dirty="0"/>
              <a:t>勞動力是否會在次級市場之間移動？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91</a:t>
            </a:fld>
            <a:endParaRPr lang="en-US" altLang="zh-TW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8-8   </a:t>
            </a:r>
            <a:r>
              <a:rPr lang="zh-TW" altLang="en-US" sz="4000" dirty="0">
                <a:solidFill>
                  <a:srgbClr val="660066"/>
                </a:solidFill>
              </a:rPr>
              <a:t>歧視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56792"/>
            <a:ext cx="7643192" cy="45741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歧視現象：</a:t>
            </a:r>
            <a:endParaRPr lang="en-US" altLang="zh-TW" sz="3200" dirty="0" smtClean="0"/>
          </a:p>
          <a:p>
            <a:pPr lvl="1">
              <a:lnSpc>
                <a:spcPct val="150000"/>
              </a:lnSpc>
              <a:buNone/>
            </a:pPr>
            <a:r>
              <a:rPr lang="zh-TW" altLang="en-US" sz="2400" dirty="0" smtClean="0"/>
              <a:t>同工不同酬、升遷機會</a:t>
            </a:r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歧視對象：</a:t>
            </a:r>
            <a:endParaRPr lang="en-US" altLang="zh-TW" sz="3200" dirty="0" smtClean="0"/>
          </a:p>
          <a:p>
            <a:pPr marL="858837" lvl="1" indent="-514350">
              <a:lnSpc>
                <a:spcPct val="150000"/>
              </a:lnSpc>
              <a:buNone/>
            </a:pPr>
            <a:r>
              <a:rPr lang="zh-TW" altLang="en-US" sz="2400" dirty="0" smtClean="0"/>
              <a:t>性別歧視、種族歧視、年齡</a:t>
            </a:r>
            <a:r>
              <a:rPr lang="zh-TW" altLang="en-US" sz="2400" dirty="0"/>
              <a:t>歧視</a:t>
            </a:r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歧視背後的歧視：</a:t>
            </a:r>
            <a:endParaRPr lang="zh-TW" altLang="en-US" sz="3200" dirty="0"/>
          </a:p>
          <a:p>
            <a:pPr marL="858837" lvl="1" indent="-514350">
              <a:lnSpc>
                <a:spcPct val="150000"/>
              </a:lnSpc>
              <a:buNone/>
            </a:pPr>
            <a:r>
              <a:rPr lang="zh-TW" altLang="en-US" sz="2400" dirty="0" smtClean="0"/>
              <a:t>文化歧視、統計歧視</a:t>
            </a:r>
            <a:endParaRPr lang="zh-TW" altLang="en-US" sz="2400" dirty="0"/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92</a:t>
            </a:fld>
            <a:endParaRPr lang="en-US" altLang="zh-TW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8-9  </a:t>
            </a:r>
            <a:r>
              <a:rPr lang="zh-TW" altLang="en-US" sz="4000" dirty="0" smtClean="0">
                <a:solidFill>
                  <a:srgbClr val="660066"/>
                </a:solidFill>
              </a:rPr>
              <a:t>工會</a:t>
            </a:r>
            <a:r>
              <a:rPr lang="zh-TW" altLang="en-US" sz="4000" dirty="0">
                <a:solidFill>
                  <a:srgbClr val="660066"/>
                </a:solidFill>
              </a:rPr>
              <a:t>與公會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628800"/>
            <a:ext cx="7704856" cy="46805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/>
              <a:t>可以區分：</a:t>
            </a:r>
          </a:p>
          <a:p>
            <a:pPr lvl="1">
              <a:lnSpc>
                <a:spcPct val="150000"/>
              </a:lnSpc>
            </a:pPr>
            <a:r>
              <a:rPr lang="zh-TW" altLang="en-US" sz="2400" dirty="0"/>
              <a:t>產業公會、產業工會</a:t>
            </a:r>
          </a:p>
          <a:p>
            <a:pPr>
              <a:lnSpc>
                <a:spcPct val="150000"/>
              </a:lnSpc>
            </a:pPr>
            <a:r>
              <a:rPr lang="zh-TW" altLang="en-US" sz="3200" dirty="0"/>
              <a:t>難以區分：</a:t>
            </a:r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/>
              <a:t>醫生公會、護士公會</a:t>
            </a:r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/>
              <a:t>建築師公會、會計師公會、技師公會</a:t>
            </a:r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/>
              <a:t>教師工會、機師工會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93</a:t>
            </a:fld>
            <a:endParaRPr lang="en-US" altLang="zh-TW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smtClean="0">
                <a:solidFill>
                  <a:srgbClr val="660066"/>
                </a:solidFill>
              </a:rPr>
              <a:t>8-10  </a:t>
            </a:r>
            <a:r>
              <a:rPr lang="zh-TW" altLang="en-US" sz="4000" dirty="0">
                <a:solidFill>
                  <a:srgbClr val="660066"/>
                </a:solidFill>
              </a:rPr>
              <a:t>工會的抗爭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628800"/>
            <a:ext cx="7128792" cy="4502125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3200" dirty="0" smtClean="0"/>
              <a:t>抗爭內容</a:t>
            </a:r>
            <a:endParaRPr lang="en-US" altLang="zh-TW" sz="3200" dirty="0" smtClean="0"/>
          </a:p>
          <a:p>
            <a:pPr marL="534988" lvl="1" indent="0">
              <a:buNone/>
            </a:pPr>
            <a:r>
              <a:rPr lang="zh-TW" altLang="en-US" sz="2400" dirty="0" smtClean="0"/>
              <a:t>工作環境、調薪、津貼、工時、休假、退休金、遣散</a:t>
            </a:r>
            <a:endParaRPr lang="en-US" altLang="zh-TW" sz="24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 smtClean="0"/>
              <a:t>抗爭手段</a:t>
            </a:r>
            <a:endParaRPr lang="en-US" altLang="zh-TW" sz="3200" dirty="0" smtClean="0"/>
          </a:p>
          <a:p>
            <a:pPr marL="534988" lvl="1" indent="0">
              <a:buNone/>
            </a:pPr>
            <a:r>
              <a:rPr lang="zh-TW" altLang="en-US" sz="2400" dirty="0" smtClean="0"/>
              <a:t>罷工、怠工、圍廠</a:t>
            </a:r>
            <a:endParaRPr lang="en-US" altLang="zh-TW" sz="24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 smtClean="0"/>
              <a:t>抗爭組織</a:t>
            </a:r>
            <a:endParaRPr lang="en-US" altLang="zh-TW" sz="3200" dirty="0" smtClean="0"/>
          </a:p>
          <a:p>
            <a:pPr marL="534988" lvl="1" indent="0">
              <a:lnSpc>
                <a:spcPct val="150000"/>
              </a:lnSpc>
              <a:buNone/>
            </a:pPr>
            <a:r>
              <a:rPr lang="zh-TW" altLang="en-US" sz="2400" dirty="0" smtClean="0"/>
              <a:t>會員的變化動員的手段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7DE4C-4A73-4E12-BFC4-22262DF7293A}" type="slidenum">
              <a:rPr lang="zh-TW" altLang="en-US" smtClean="0"/>
              <a:pPr>
                <a:defRPr/>
              </a:pPr>
              <a:t>94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44450" cap="flat" cmpd="sng" algn="ctr">
          <a:solidFill>
            <a:srgbClr val="CC0000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econ1003-03-exchange and market-2011-1001</Template>
  <TotalTime>1806</TotalTime>
  <Words>3790</Words>
  <Application>Microsoft Office PowerPoint</Application>
  <PresentationFormat>如螢幕大小 (4:3)</PresentationFormat>
  <Paragraphs>684</Paragraphs>
  <Slides>94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94</vt:i4>
      </vt:variant>
    </vt:vector>
  </HeadingPairs>
  <TitlesOfParts>
    <vt:vector size="97" baseType="lpstr">
      <vt:lpstr>Network</vt:lpstr>
      <vt:lpstr>圖片</vt:lpstr>
      <vt:lpstr>Microsoft Drawing</vt:lpstr>
      <vt:lpstr>經濟學 第三章         生產與成本</vt:lpstr>
      <vt:lpstr>內容</vt:lpstr>
      <vt:lpstr>一、  生產的定義</vt:lpstr>
      <vt:lpstr>1-1  轉換</vt:lpstr>
      <vt:lpstr>1-2  生產</vt:lpstr>
      <vt:lpstr>1-3  例：漁業的生產過程</vt:lpstr>
      <vt:lpstr>1-4  有機肥生產</vt:lpstr>
      <vt:lpstr>1-5  產業鍊</vt:lpstr>
      <vt:lpstr>1-6  生產階段</vt:lpstr>
      <vt:lpstr>1-7  生產的分工與專業化</vt:lpstr>
      <vt:lpstr>1-8  漁業生產的分工與專業化</vt:lpstr>
      <vt:lpstr>1-9  生產投入</vt:lpstr>
      <vt:lpstr>1-10  生產投入的類別</vt:lpstr>
      <vt:lpstr>1-11  衍生性需要</vt:lpstr>
      <vt:lpstr>二、  產出與生產成本</vt:lpstr>
      <vt:lpstr>2-1  挑水的內省實驗 </vt:lpstr>
      <vt:lpstr>投影片 17</vt:lpstr>
      <vt:lpstr>投影片 18</vt:lpstr>
      <vt:lpstr>投影片 19</vt:lpstr>
      <vt:lpstr>2-5  總產出 </vt:lpstr>
      <vt:lpstr>投影片 21</vt:lpstr>
      <vt:lpstr>2-7  邊際產出遞減</vt:lpstr>
      <vt:lpstr>三、  熟能生巧</vt:lpstr>
      <vt:lpstr>投影片 24</vt:lpstr>
      <vt:lpstr>投影片 25</vt:lpstr>
      <vt:lpstr>投影片 26</vt:lpstr>
      <vt:lpstr>投影片 27</vt:lpstr>
      <vt:lpstr>3-5  邊際產出曲線</vt:lpstr>
      <vt:lpstr>投影片 29</vt:lpstr>
      <vt:lpstr>3-7  總成本曲線的可能形狀</vt:lpstr>
      <vt:lpstr>3-8  邊際成本的三階段</vt:lpstr>
      <vt:lpstr>3-9  邊際成本的遞減與遞增</vt:lpstr>
      <vt:lpstr>3-10   不同產業的成本階段</vt:lpstr>
      <vt:lpstr>3-11  固定成本與變動成本</vt:lpstr>
      <vt:lpstr>3-12   TC ＝ FC + VC</vt:lpstr>
      <vt:lpstr>四、     收益與利潤</vt:lpstr>
      <vt:lpstr>4-1   收益</vt:lpstr>
      <vt:lpstr>4-2  收益與產量</vt:lpstr>
      <vt:lpstr>4-3  邊際收益</vt:lpstr>
      <vt:lpstr>4-4  利潤  </vt:lpstr>
      <vt:lpstr>4-5  邊際利潤  </vt:lpstr>
      <vt:lpstr>4-6  利潤極大</vt:lpstr>
      <vt:lpstr>4-7  利潤作為經營能力之資訊</vt:lpstr>
      <vt:lpstr>4-8   利潤作為廠商效率的判準</vt:lpstr>
      <vt:lpstr>4-9  利潤作為商品需要之指標</vt:lpstr>
      <vt:lpstr>4-10  利潤作為產業結構的指標</vt:lpstr>
      <vt:lpstr>4-11  利潤作為社會福祉的指標</vt:lpstr>
      <vt:lpstr>五、  創業家</vt:lpstr>
      <vt:lpstr>5-1  企業家 </vt:lpstr>
      <vt:lpstr>5-2  沒有市場的創業家 </vt:lpstr>
      <vt:lpstr>5-3  創業家：紅利</vt:lpstr>
      <vt:lpstr>5-4  阿特拉斯聳聳肩</vt:lpstr>
      <vt:lpstr>5-5  資金</vt:lpstr>
      <vt:lpstr>5-6  創業的機會成本</vt:lpstr>
      <vt:lpstr>5-7  創業的條件?</vt:lpstr>
      <vt:lpstr>六、  生產力</vt:lpstr>
      <vt:lpstr>6-1 生產力的四要素</vt:lpstr>
      <vt:lpstr>6-2  生產元件</vt:lpstr>
      <vt:lpstr>6-3  能源</vt:lpstr>
      <vt:lpstr>6-4  自然力量</vt:lpstr>
      <vt:lpstr>6-5  土地</vt:lpstr>
      <vt:lpstr>6-6  生產力之源</vt:lpstr>
      <vt:lpstr>6-7  生產力之源：力量</vt:lpstr>
      <vt:lpstr>6-8  生產力之源：技術</vt:lpstr>
      <vt:lpstr>6-9  生產力之源：設計</vt:lpstr>
      <vt:lpstr>6-10  生產力的載體</vt:lpstr>
      <vt:lpstr>6-11   勞動力</vt:lpstr>
      <vt:lpstr>6-12   資本財</vt:lpstr>
      <vt:lpstr>6-13   管理者</vt:lpstr>
      <vt:lpstr>6-14  師傅</vt:lpstr>
      <vt:lpstr>6-15   智慧資本財</vt:lpstr>
      <vt:lpstr>七、  生產的選擇</vt:lpstr>
      <vt:lpstr>投影片 73</vt:lpstr>
      <vt:lpstr>投影片 74</vt:lpstr>
      <vt:lpstr>投影片 75</vt:lpstr>
      <vt:lpstr>投影片 76</vt:lpstr>
      <vt:lpstr>投影片 77</vt:lpstr>
      <vt:lpstr>投影片 78</vt:lpstr>
      <vt:lpstr>7-6  一種產出，兩種投入</vt:lpstr>
      <vt:lpstr>投影片 80</vt:lpstr>
      <vt:lpstr>投影片 81</vt:lpstr>
      <vt:lpstr>7-9  等產出曲線</vt:lpstr>
      <vt:lpstr>7-10  生產投入的替代與互補</vt:lpstr>
      <vt:lpstr>八、  勞動力市場</vt:lpstr>
      <vt:lpstr>8-1  市場結構</vt:lpstr>
      <vt:lpstr>8-2  薪資的決定</vt:lpstr>
      <vt:lpstr>8-3  勞動市場的效率</vt:lpstr>
      <vt:lpstr>8-4   喪失效率的醫師市場</vt:lpstr>
      <vt:lpstr>8-5  喪失效率的師培教師市場</vt:lpstr>
      <vt:lpstr>8-6  法訂最低薪資率</vt:lpstr>
      <vt:lpstr>8-7  次級市場</vt:lpstr>
      <vt:lpstr>8-8   歧視</vt:lpstr>
      <vt:lpstr>8-9  工會與公會</vt:lpstr>
      <vt:lpstr>8-10  工會的抗爭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good and choice</dc:title>
  <dc:creator>cs</dc:creator>
  <cp:lastModifiedBy>HCS</cp:lastModifiedBy>
  <cp:revision>245</cp:revision>
  <dcterms:created xsi:type="dcterms:W3CDTF">2010-09-27T06:48:18Z</dcterms:created>
  <dcterms:modified xsi:type="dcterms:W3CDTF">2017-09-30T20:51:22Z</dcterms:modified>
</cp:coreProperties>
</file>